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16"/>
  </p:notesMasterIdLst>
  <p:handoutMasterIdLst>
    <p:handoutMasterId r:id="rId17"/>
  </p:handoutMasterIdLst>
  <p:sldIdLst>
    <p:sldId id="308" r:id="rId2"/>
    <p:sldId id="307" r:id="rId3"/>
    <p:sldId id="309" r:id="rId4"/>
    <p:sldId id="311" r:id="rId5"/>
    <p:sldId id="313" r:id="rId6"/>
    <p:sldId id="312" r:id="rId7"/>
    <p:sldId id="314" r:id="rId8"/>
    <p:sldId id="310" r:id="rId9"/>
    <p:sldId id="316" r:id="rId10"/>
    <p:sldId id="315" r:id="rId11"/>
    <p:sldId id="317" r:id="rId12"/>
    <p:sldId id="318" r:id="rId13"/>
    <p:sldId id="320" r:id="rId14"/>
    <p:sldId id="319" r:id="rId15"/>
  </p:sldIdLst>
  <p:sldSz cx="12190413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6">
          <p15:clr>
            <a:srgbClr val="A4A3A4"/>
          </p15:clr>
        </p15:guide>
        <p15:guide id="2" orient="horz" pos="998">
          <p15:clr>
            <a:srgbClr val="A4A3A4"/>
          </p15:clr>
        </p15:guide>
        <p15:guide id="3" pos="4180" userDrawn="1">
          <p15:clr>
            <a:srgbClr val="A4A3A4"/>
          </p15:clr>
        </p15:guide>
        <p15:guide id="4" pos="3477" userDrawn="1">
          <p15:clr>
            <a:srgbClr val="A4A3A4"/>
          </p15:clr>
        </p15:guide>
        <p15:guide id="5" pos="7241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EB1D87-04DA-D232-D646-F2C52DBC5EBF}" name="Dold Sabine" initials="SD" userId="S::Sabine.Dold@nexus-ag.de::bc150946-7eae-4efb-b662-c6e0b6885fd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F2E"/>
    <a:srgbClr val="E0E7EC"/>
    <a:srgbClr val="9C9D9F"/>
    <a:srgbClr val="E0E8EB"/>
    <a:srgbClr val="F2F2F2"/>
    <a:srgbClr val="D9D9D9"/>
    <a:srgbClr val="2F3E66"/>
    <a:srgbClr val="E2E2E2"/>
    <a:srgbClr val="E7ECF0"/>
    <a:srgbClr val="E8E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5581" autoAdjust="0"/>
  </p:normalViewPr>
  <p:slideViewPr>
    <p:cSldViewPr snapToGrid="0" snapToObjects="1" showGuides="1">
      <p:cViewPr varScale="1">
        <p:scale>
          <a:sx n="119" d="100"/>
          <a:sy n="119" d="100"/>
        </p:scale>
        <p:origin x="96" y="300"/>
      </p:cViewPr>
      <p:guideLst>
        <p:guide orient="horz" pos="1146"/>
        <p:guide orient="horz" pos="998"/>
        <p:guide pos="4180"/>
        <p:guide pos="3477"/>
        <p:guide pos="7241"/>
        <p:guide pos="528"/>
        <p:guide orient="horz" pos="3974"/>
      </p:guideLst>
    </p:cSldViewPr>
  </p:slideViewPr>
  <p:outlineViewPr>
    <p:cViewPr>
      <p:scale>
        <a:sx n="33" d="100"/>
        <a:sy n="33" d="100"/>
      </p:scale>
      <p:origin x="0" y="-423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>
        <p:scale>
          <a:sx n="100" d="100"/>
          <a:sy n="100" d="100"/>
        </p:scale>
        <p:origin x="3552" y="-3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A100-ADA8-40D8-9833-2B6F6E1407FF}" type="datetimeFigureOut">
              <a:rPr lang="de-DE" sz="1000" smtClean="0"/>
              <a:t>24.07.2025</a:t>
            </a:fld>
            <a:endParaRPr lang="de-DE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BF972-34A1-48A3-9669-6D737DCAFFF5}" type="slidenum">
              <a:rPr lang="de-DE" sz="1000" smtClean="0"/>
              <a:t>‹Nr.›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106106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F981D06A-F6D1-479A-A566-715A0CE36CD1}" type="datetimeFigureOut">
              <a:rPr lang="de-DE" smtClean="0"/>
              <a:pPr/>
              <a:t>24.07.2025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2588" y="685800"/>
            <a:ext cx="6092825" cy="34290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EB3C7298-7484-406B-A720-81854D6B4D4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94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Bef>
        <a:spcPts val="0"/>
      </a:spcBef>
      <a:spcAft>
        <a:spcPts val="600"/>
      </a:spcAft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spcBef>
        <a:spcPts val="0"/>
      </a:spcBef>
      <a:spcAft>
        <a:spcPts val="60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>
            <a:extLst>
              <a:ext uri="{FF2B5EF4-FFF2-40B4-BE49-F238E27FC236}">
                <a16:creationId xmlns:a16="http://schemas.microsoft.com/office/drawing/2014/main" id="{0B92209E-2B7F-43E7-8DF2-3FCBB59E80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"/>
            <a:ext cx="12190413" cy="6857107"/>
          </a:xfrm>
          <a:prstGeom prst="rect">
            <a:avLst/>
          </a:prstGeom>
        </p:spPr>
      </p:pic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4E10DCF8-C30B-C0DD-57E2-89B5098AA4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15247" y="1957837"/>
            <a:ext cx="7791450" cy="7332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defRPr lang="de-DE" sz="2800" cap="all" baseline="0" dirty="0">
                <a:solidFill>
                  <a:schemeClr val="tx1"/>
                </a:solidFill>
              </a:defRPr>
            </a:lvl1pPr>
          </a:lstStyle>
          <a:p>
            <a:pPr lvl="0" algn="ctr">
              <a:spcAft>
                <a:spcPts val="0"/>
              </a:spcAft>
            </a:pPr>
            <a:r>
              <a:rPr lang="de-DE" dirty="0"/>
              <a:t>UNTERTITEL HINZUFÜGEN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20750712-4C75-DDF6-9792-0FDE8FC5951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12963" y="6273282"/>
            <a:ext cx="7473950" cy="40079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dirty="0"/>
              <a:t>Anlass  |  Datum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1777391B-CB89-C33C-58A8-CE38CF9D3C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9237" y="2997585"/>
            <a:ext cx="1096346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de-DE" sz="4800" b="0" cap="all" baseline="0" dirty="0">
                <a:latin typeface="+mj-lt"/>
              </a:defRPr>
            </a:lvl1pPr>
          </a:lstStyle>
          <a:p>
            <a:pPr marL="0" lvl="0" indent="0" algn="ctr">
              <a:spcBef>
                <a:spcPts val="0"/>
              </a:spcBef>
              <a:spcAft>
                <a:spcPts val="0"/>
              </a:spcAft>
              <a:buFontTx/>
            </a:pPr>
            <a:r>
              <a:rPr lang="de-DE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240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F74D96E-2905-00E2-50CE-BC22AFC574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198652"/>
            <a:ext cx="5553064" cy="1865327"/>
          </a:xfrm>
          <a:prstGeom prst="roundRect">
            <a:avLst>
              <a:gd name="adj" fmla="val 4293"/>
            </a:avLst>
          </a:prstGeom>
          <a:solidFill>
            <a:srgbClr val="D9D9D9">
              <a:alpha val="67059"/>
            </a:srgbClr>
          </a:solidFill>
        </p:spPr>
        <p:txBody>
          <a:bodyPr lIns="180000" tIns="180000" rIns="180000" bIns="180000" anchor="ctr"/>
          <a:lstStyle>
            <a:lvl1pPr>
              <a:defRPr sz="3600" b="0"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49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F74D96E-2905-00E2-50CE-BC22AFC574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500" y="4198652"/>
            <a:ext cx="5553064" cy="1865327"/>
          </a:xfrm>
          <a:prstGeom prst="roundRect">
            <a:avLst>
              <a:gd name="adj" fmla="val 4293"/>
            </a:avLst>
          </a:prstGeom>
          <a:solidFill>
            <a:srgbClr val="B80F2E"/>
          </a:solidFill>
        </p:spPr>
        <p:txBody>
          <a:bodyPr lIns="180000" tIns="180000" rIns="180000" bIns="180000" anchor="ctr"/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698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>
            <a:extLst>
              <a:ext uri="{FF2B5EF4-FFF2-40B4-BE49-F238E27FC236}">
                <a16:creationId xmlns:a16="http://schemas.microsoft.com/office/drawing/2014/main" id="{A36F2A2A-8694-96DC-E1A7-C0649FEBDCB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00679" y="1827356"/>
            <a:ext cx="5250859" cy="447471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08751696-A571-B779-992C-2CE51B16BB2D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262028" y="1827356"/>
            <a:ext cx="5250859" cy="447471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386C31EA-5C70-3C34-D3CE-C3B605B821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0A21208E-4352-DF6C-7B3D-DD09D9F9E34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838444-01DE-0A7C-C193-560B50662849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>
            <a:extLst>
              <a:ext uri="{FF2B5EF4-FFF2-40B4-BE49-F238E27FC236}">
                <a16:creationId xmlns:a16="http://schemas.microsoft.com/office/drawing/2014/main" id="{C520CBD6-92AA-DAAB-F9C6-717041DF54DC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00679" y="1827356"/>
            <a:ext cx="5250859" cy="447471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3A72672-97F6-0B1E-C7AA-FD08858DE9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B6BE2350-F69E-EE30-0772-9E2137662AD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id="{65C26E07-F864-CE9E-AC47-AE61BA092A7E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5DE8C133-B717-B6C7-0768-F47491A639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6262687" y="1827356"/>
            <a:ext cx="5252400" cy="4442258"/>
          </a:xfrm>
          <a:prstGeom prst="rect">
            <a:avLst/>
          </a:prstGeom>
        </p:spPr>
        <p:txBody>
          <a:bodyPr tIns="0" bIns="540000" anchor="ctr"/>
          <a:lstStyle>
            <a:lvl1pPr algn="ctr">
              <a:defRPr sz="1000" b="0" i="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262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3905684"/>
            <a:ext cx="5238935" cy="1656000"/>
          </a:xfrm>
          <a:prstGeom prst="roundRect">
            <a:avLst>
              <a:gd name="adj" fmla="val 6571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112699"/>
            <a:ext cx="5238935" cy="1656000"/>
          </a:xfrm>
          <a:prstGeom prst="roundRect">
            <a:avLst>
              <a:gd name="adj" fmla="val 585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112699"/>
            <a:ext cx="5238935" cy="1656000"/>
          </a:xfrm>
          <a:prstGeom prst="roundRect">
            <a:avLst>
              <a:gd name="adj" fmla="val 6786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3905684"/>
            <a:ext cx="5238935" cy="1656000"/>
          </a:xfrm>
          <a:prstGeom prst="roundRect">
            <a:avLst>
              <a:gd name="adj" fmla="val 5624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9818236-93DE-4D20-B1C0-08A6E2A2AF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9998765" y="348122"/>
            <a:ext cx="1493148" cy="23641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E6B353D-D908-A9F9-6969-761E6FB8C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6CA401D-86C7-2D7B-6591-036A94E608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83BFC5-8714-6EDE-4BE7-67E20FE015B6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Inhaltsplatzhalter 4">
            <a:extLst>
              <a:ext uri="{FF2B5EF4-FFF2-40B4-BE49-F238E27FC236}">
                <a16:creationId xmlns:a16="http://schemas.microsoft.com/office/drawing/2014/main" id="{B3876320-C627-DF92-46B8-AF7926C6420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168975" y="282694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7" name="Inhaltsplatzhalter 4">
            <a:extLst>
              <a:ext uri="{FF2B5EF4-FFF2-40B4-BE49-F238E27FC236}">
                <a16:creationId xmlns:a16="http://schemas.microsoft.com/office/drawing/2014/main" id="{DA35904F-66B2-1527-7F9F-720544E44F5A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2169263" y="4613533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BD699E05-2BBB-4628-BBE2-EE34D8AA0B32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7560598" y="2841677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1F9779EB-D14D-AB46-A687-205DC0EB5C16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7560598" y="461353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167051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 Hexag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D454552A-E2E4-A38C-ED54-651D5744B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1819725"/>
            <a:ext cx="5238935" cy="1656000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237365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087297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3612710"/>
            <a:ext cx="5238935" cy="1656000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030350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3880282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1819725"/>
            <a:ext cx="5238935" cy="1656000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237365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087297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3612710"/>
            <a:ext cx="5238935" cy="1656000"/>
          </a:xfrm>
          <a:prstGeom prst="roundRect">
            <a:avLst>
              <a:gd name="adj" fmla="val 6786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030350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3880282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6B353D-D908-A9F9-6969-761E6FB8C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6CA401D-86C7-2D7B-6591-036A94E608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0F9B84-321F-F77E-91C9-BA0FE64AA3E7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Inhaltsplatzhalter 4">
            <a:extLst>
              <a:ext uri="{FF2B5EF4-FFF2-40B4-BE49-F238E27FC236}">
                <a16:creationId xmlns:a16="http://schemas.microsoft.com/office/drawing/2014/main" id="{F76D98F5-5CFC-8A01-0E5B-587B053F079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168975" y="2527542"/>
            <a:ext cx="3394624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99E1D4B0-EEB9-C8C4-0AB3-B3F1FF748316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2169263" y="4314133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215D7C4E-821A-712C-1213-BC2E61BF362C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7560598" y="2542277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4955B6B7-CBE6-275A-F4BB-14C0EB826511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7560598" y="431413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35906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s Icons">
    <p:bg>
      <p:bgPr>
        <a:solidFill>
          <a:srgbClr val="E0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845FE496-1182-47F0-BD85-2900F52A77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112699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3905684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112699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530339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380271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3905684"/>
            <a:ext cx="5238935" cy="1656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323324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173256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0" i="0" kern="1200" cap="all" baseline="0" dirty="0">
                <a:solidFill>
                  <a:schemeClr val="accent5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 dirty="0"/>
              <a:t>Überschrift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6B353D-D908-A9F9-6969-761E6FB8C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6CA401D-86C7-2D7B-6591-036A94E608C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59F6F64-BF84-B200-DFA7-2681FE7ED4D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2168975" y="282694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7" name="Inhaltsplatzhalter 4">
            <a:extLst>
              <a:ext uri="{FF2B5EF4-FFF2-40B4-BE49-F238E27FC236}">
                <a16:creationId xmlns:a16="http://schemas.microsoft.com/office/drawing/2014/main" id="{5A61D444-9325-CFE8-11DE-C81B7EDB8D85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2169263" y="4613533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1E9ECD0C-E292-BF1C-FA30-4214E9D3614F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7560598" y="2841677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966709A7-93AB-45B9-B18D-6FBFB73DBF7B}"/>
              </a:ext>
            </a:extLst>
          </p:cNvPr>
          <p:cNvSpPr>
            <a:spLocks noGrp="1"/>
          </p:cNvSpPr>
          <p:nvPr>
            <p:ph sz="quarter" idx="53" hasCustomPrompt="1"/>
          </p:nvPr>
        </p:nvSpPr>
        <p:spPr>
          <a:xfrm>
            <a:off x="7560598" y="4613532"/>
            <a:ext cx="3394336" cy="773701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1659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4991735"/>
            <a:ext cx="2211207" cy="1476000"/>
          </a:xfrm>
          <a:prstGeom prst="roundRect">
            <a:avLst>
              <a:gd name="adj" fmla="val 884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28800"/>
            <a:ext cx="5765995" cy="1476000"/>
          </a:xfrm>
          <a:prstGeom prst="roundRect">
            <a:avLst>
              <a:gd name="adj" fmla="val 8189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oundRect">
            <a:avLst>
              <a:gd name="adj" fmla="val 4314"/>
            </a:avLst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28800"/>
            <a:ext cx="2211207" cy="1476000"/>
          </a:xfrm>
          <a:prstGeom prst="roundRect">
            <a:avLst>
              <a:gd name="adj" fmla="val 7537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410267"/>
            <a:ext cx="2211207" cy="1476000"/>
          </a:xfrm>
          <a:prstGeom prst="roundRect">
            <a:avLst>
              <a:gd name="adj" fmla="val 6885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410267"/>
            <a:ext cx="5765995" cy="1476000"/>
          </a:xfrm>
          <a:prstGeom prst="roundRect">
            <a:avLst>
              <a:gd name="adj" fmla="val 6885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4991735"/>
            <a:ext cx="5765995" cy="1476000"/>
          </a:xfrm>
          <a:prstGeom prst="roundRect">
            <a:avLst>
              <a:gd name="adj" fmla="val 4929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56178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4149717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5727451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950546" y="2002746"/>
            <a:ext cx="1769423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2"/>
            <a:ext cx="2096730" cy="13075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05509" y="3529252"/>
            <a:ext cx="2080988" cy="12650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i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05509" y="5093292"/>
            <a:ext cx="2089883" cy="13075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i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 hasCustomPrompt="1"/>
          </p:nvPr>
        </p:nvSpPr>
        <p:spPr>
          <a:xfrm>
            <a:off x="5889103" y="1922802"/>
            <a:ext cx="5474314" cy="13075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889103" y="3520511"/>
            <a:ext cx="5474314" cy="129077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087768"/>
            <a:ext cx="5474314" cy="13130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9374D-05F2-5E6E-10B0-0DEA6E4D41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CCA08A-4A0B-6EC8-6775-16D34ACB7D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6AB28-4438-A509-ECE5-E05C3B60EBD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255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4EA75762-5B14-CBAB-41F8-77C4A2A1B463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oundRect">
            <a:avLst>
              <a:gd name="adj" fmla="val 4314"/>
            </a:avLst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28800"/>
            <a:ext cx="5765995" cy="1080000"/>
          </a:xfrm>
          <a:prstGeom prst="roundRect">
            <a:avLst>
              <a:gd name="adj" fmla="val 9537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28800"/>
            <a:ext cx="2211207" cy="1080000"/>
          </a:xfrm>
          <a:prstGeom prst="roundRect">
            <a:avLst>
              <a:gd name="adj" fmla="val 1221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2357597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950546" y="2002746"/>
            <a:ext cx="1769423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2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889103" y="1922802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9374D-05F2-5E6E-10B0-0DEA6E4D41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CCA08A-4A0B-6EC8-6775-16D34ACB7D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6AB28-4438-A509-ECE5-E05C3B60EBD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69F1C9A-B97A-AB49-C9B8-B35D84A13CE2}"/>
              </a:ext>
            </a:extLst>
          </p:cNvPr>
          <p:cNvSpPr/>
          <p:nvPr userDrawn="1"/>
        </p:nvSpPr>
        <p:spPr>
          <a:xfrm>
            <a:off x="5757332" y="5402735"/>
            <a:ext cx="5765995" cy="1080000"/>
          </a:xfrm>
          <a:prstGeom prst="roundRect">
            <a:avLst>
              <a:gd name="adj" fmla="val 10429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EC26CBC0-DB56-D28B-B89E-5D81E116FFDD}"/>
              </a:ext>
            </a:extLst>
          </p:cNvPr>
          <p:cNvSpPr/>
          <p:nvPr userDrawn="1"/>
        </p:nvSpPr>
        <p:spPr>
          <a:xfrm>
            <a:off x="3053210" y="5402735"/>
            <a:ext cx="2211207" cy="1080000"/>
          </a:xfrm>
          <a:prstGeom prst="roundRect">
            <a:avLst>
              <a:gd name="adj" fmla="val 13993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7" name="Gerade Verbindung 16">
            <a:extLst>
              <a:ext uri="{FF2B5EF4-FFF2-40B4-BE49-F238E27FC236}">
                <a16:creationId xmlns:a16="http://schemas.microsoft.com/office/drawing/2014/main" id="{D3BC374C-A302-0FC1-4820-B635385BBBE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593153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39">
            <a:extLst>
              <a:ext uri="{FF2B5EF4-FFF2-40B4-BE49-F238E27FC236}">
                <a16:creationId xmlns:a16="http://schemas.microsoft.com/office/drawing/2014/main" id="{CDECB0A7-B60F-2886-72D0-F0D8D43F4FB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105509" y="5496737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2759DEC-16E5-37C0-D3D7-45E663827C6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889103" y="5496737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E856332-3655-B1DD-19E1-469B8FBC862C}"/>
              </a:ext>
            </a:extLst>
          </p:cNvPr>
          <p:cNvSpPr/>
          <p:nvPr userDrawn="1"/>
        </p:nvSpPr>
        <p:spPr>
          <a:xfrm>
            <a:off x="5757668" y="3021492"/>
            <a:ext cx="5765995" cy="1080000"/>
          </a:xfrm>
          <a:prstGeom prst="roundRect">
            <a:avLst>
              <a:gd name="adj" fmla="val 7755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014AEB90-EF5E-E8BB-80EC-ADA095FBF8D4}"/>
              </a:ext>
            </a:extLst>
          </p:cNvPr>
          <p:cNvSpPr/>
          <p:nvPr userDrawn="1"/>
        </p:nvSpPr>
        <p:spPr>
          <a:xfrm>
            <a:off x="3053546" y="3020112"/>
            <a:ext cx="2211207" cy="1080000"/>
          </a:xfrm>
          <a:prstGeom prst="roundRect">
            <a:avLst>
              <a:gd name="adj" fmla="val 1310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86EA4EA3-E3AC-0F44-AD87-8C977CFE9A0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5089" y="3550289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39">
            <a:extLst>
              <a:ext uri="{FF2B5EF4-FFF2-40B4-BE49-F238E27FC236}">
                <a16:creationId xmlns:a16="http://schemas.microsoft.com/office/drawing/2014/main" id="{05DB06A3-43B6-09DE-D226-03F1C2C6557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105845" y="3115494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29CD4D73-7BE6-3D69-BC02-97B3804512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889439" y="3115494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6B35B6E8-6AEE-06F3-AE4E-4B0798173845}"/>
              </a:ext>
            </a:extLst>
          </p:cNvPr>
          <p:cNvSpPr/>
          <p:nvPr userDrawn="1"/>
        </p:nvSpPr>
        <p:spPr>
          <a:xfrm>
            <a:off x="5757332" y="4218350"/>
            <a:ext cx="5765995" cy="1080000"/>
          </a:xfrm>
          <a:prstGeom prst="roundRect">
            <a:avLst>
              <a:gd name="adj" fmla="val 864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D4FBC1A-263B-BE4B-A8C2-19726226B024}"/>
              </a:ext>
            </a:extLst>
          </p:cNvPr>
          <p:cNvSpPr/>
          <p:nvPr userDrawn="1"/>
        </p:nvSpPr>
        <p:spPr>
          <a:xfrm>
            <a:off x="3053210" y="4211424"/>
            <a:ext cx="2211207" cy="1080000"/>
          </a:xfrm>
          <a:prstGeom prst="roundRect">
            <a:avLst>
              <a:gd name="adj" fmla="val 1221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7" name="Gerade Verbindung 16">
            <a:extLst>
              <a:ext uri="{FF2B5EF4-FFF2-40B4-BE49-F238E27FC236}">
                <a16:creationId xmlns:a16="http://schemas.microsoft.com/office/drawing/2014/main" id="{03F6AF06-49A7-B342-A13C-6C45C77DEAC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4747147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39">
            <a:extLst>
              <a:ext uri="{FF2B5EF4-FFF2-40B4-BE49-F238E27FC236}">
                <a16:creationId xmlns:a16="http://schemas.microsoft.com/office/drawing/2014/main" id="{F9FDA43A-A1F2-DB24-FC54-F6F36AF6C4D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105509" y="4312352"/>
            <a:ext cx="2096730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Textplatzhalter 7">
            <a:extLst>
              <a:ext uri="{FF2B5EF4-FFF2-40B4-BE49-F238E27FC236}">
                <a16:creationId xmlns:a16="http://schemas.microsoft.com/office/drawing/2014/main" id="{73CCFBEB-414F-A90B-F069-C1AF3D3BB48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889103" y="4312352"/>
            <a:ext cx="5474314" cy="891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6125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843CE419-666D-594F-1513-40064D66D62D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oundRect">
            <a:avLst>
              <a:gd name="adj" fmla="val 4314"/>
            </a:avLst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28800"/>
            <a:ext cx="5765995" cy="792000"/>
          </a:xfrm>
          <a:prstGeom prst="roundRect">
            <a:avLst>
              <a:gd name="adj" fmla="val 15452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28800"/>
            <a:ext cx="2211207" cy="792000"/>
          </a:xfrm>
          <a:prstGeom prst="roundRect">
            <a:avLst>
              <a:gd name="adj" fmla="val 16667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3" y="221555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950546" y="2002746"/>
            <a:ext cx="1769423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3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889103" y="1922803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09374D-05F2-5E6E-10B0-0DEA6E4D41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CCA08A-4A0B-6EC8-6775-16D34ACB7D9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6AB28-4438-A509-ECE5-E05C3B60EBD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569F1C9A-B97A-AB49-C9B8-B35D84A13CE2}"/>
              </a:ext>
            </a:extLst>
          </p:cNvPr>
          <p:cNvSpPr/>
          <p:nvPr userDrawn="1"/>
        </p:nvSpPr>
        <p:spPr>
          <a:xfrm>
            <a:off x="5758004" y="5693059"/>
            <a:ext cx="5765995" cy="792000"/>
          </a:xfrm>
          <a:prstGeom prst="roundRect">
            <a:avLst>
              <a:gd name="adj" fmla="val 1180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EC26CBC0-DB56-D28B-B89E-5D81E116FFDD}"/>
              </a:ext>
            </a:extLst>
          </p:cNvPr>
          <p:cNvSpPr/>
          <p:nvPr userDrawn="1"/>
        </p:nvSpPr>
        <p:spPr>
          <a:xfrm>
            <a:off x="3053882" y="5693059"/>
            <a:ext cx="2211207" cy="792000"/>
          </a:xfrm>
          <a:prstGeom prst="roundRect">
            <a:avLst>
              <a:gd name="adj" fmla="val 1302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7" name="Gerade Verbindung 16">
            <a:extLst>
              <a:ext uri="{FF2B5EF4-FFF2-40B4-BE49-F238E27FC236}">
                <a16:creationId xmlns:a16="http://schemas.microsoft.com/office/drawing/2014/main" id="{D3BC374C-A302-0FC1-4820-B635385BBBE2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5425" y="607981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39">
            <a:extLst>
              <a:ext uri="{FF2B5EF4-FFF2-40B4-BE49-F238E27FC236}">
                <a16:creationId xmlns:a16="http://schemas.microsoft.com/office/drawing/2014/main" id="{CDECB0A7-B60F-2886-72D0-F0D8D43F4FB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106181" y="5787062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92759DEC-16E5-37C0-D3D7-45E663827C6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889775" y="5787062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E856332-3655-B1DD-19E1-469B8FBC862C}"/>
              </a:ext>
            </a:extLst>
          </p:cNvPr>
          <p:cNvSpPr/>
          <p:nvPr userDrawn="1"/>
        </p:nvSpPr>
        <p:spPr>
          <a:xfrm>
            <a:off x="5759684" y="2799888"/>
            <a:ext cx="5765995" cy="792000"/>
          </a:xfrm>
          <a:prstGeom prst="roundRect">
            <a:avLst>
              <a:gd name="adj" fmla="val 1180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014AEB90-EF5E-E8BB-80EC-ADA095FBF8D4}"/>
              </a:ext>
            </a:extLst>
          </p:cNvPr>
          <p:cNvSpPr/>
          <p:nvPr userDrawn="1"/>
        </p:nvSpPr>
        <p:spPr>
          <a:xfrm>
            <a:off x="3055562" y="2798508"/>
            <a:ext cx="2211207" cy="792000"/>
          </a:xfrm>
          <a:prstGeom prst="roundRect">
            <a:avLst>
              <a:gd name="adj" fmla="val 14236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86EA4EA3-E3AC-0F44-AD87-8C977CFE9A0D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7105" y="318664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39">
            <a:extLst>
              <a:ext uri="{FF2B5EF4-FFF2-40B4-BE49-F238E27FC236}">
                <a16:creationId xmlns:a16="http://schemas.microsoft.com/office/drawing/2014/main" id="{05DB06A3-43B6-09DE-D226-03F1C2C6557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107861" y="2893891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29CD4D73-7BE6-3D69-BC02-97B3804512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891455" y="2893891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6B35B6E8-6AEE-06F3-AE4E-4B0798173845}"/>
              </a:ext>
            </a:extLst>
          </p:cNvPr>
          <p:cNvSpPr/>
          <p:nvPr userDrawn="1"/>
        </p:nvSpPr>
        <p:spPr>
          <a:xfrm>
            <a:off x="5759348" y="3762390"/>
            <a:ext cx="5765995" cy="792000"/>
          </a:xfrm>
          <a:prstGeom prst="roundRect">
            <a:avLst>
              <a:gd name="adj" fmla="val 14236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7D4FBC1A-263B-BE4B-A8C2-19726226B024}"/>
              </a:ext>
            </a:extLst>
          </p:cNvPr>
          <p:cNvSpPr/>
          <p:nvPr userDrawn="1"/>
        </p:nvSpPr>
        <p:spPr>
          <a:xfrm>
            <a:off x="3055226" y="3755464"/>
            <a:ext cx="2211207" cy="792000"/>
          </a:xfrm>
          <a:prstGeom prst="roundRect">
            <a:avLst>
              <a:gd name="adj" fmla="val 1545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7" name="Gerade Verbindung 16">
            <a:extLst>
              <a:ext uri="{FF2B5EF4-FFF2-40B4-BE49-F238E27FC236}">
                <a16:creationId xmlns:a16="http://schemas.microsoft.com/office/drawing/2014/main" id="{03F6AF06-49A7-B342-A13C-6C45C77DEAC8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6769" y="414914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39">
            <a:extLst>
              <a:ext uri="{FF2B5EF4-FFF2-40B4-BE49-F238E27FC236}">
                <a16:creationId xmlns:a16="http://schemas.microsoft.com/office/drawing/2014/main" id="{F9FDA43A-A1F2-DB24-FC54-F6F36AF6C4D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107525" y="3856393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Textplatzhalter 7">
            <a:extLst>
              <a:ext uri="{FF2B5EF4-FFF2-40B4-BE49-F238E27FC236}">
                <a16:creationId xmlns:a16="http://schemas.microsoft.com/office/drawing/2014/main" id="{73CCFBEB-414F-A90B-F069-C1AF3D3BB48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891119" y="3856393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3CCC417E-8A15-829B-B200-0BD4CC0DE33E}"/>
              </a:ext>
            </a:extLst>
          </p:cNvPr>
          <p:cNvSpPr/>
          <p:nvPr userDrawn="1"/>
        </p:nvSpPr>
        <p:spPr>
          <a:xfrm>
            <a:off x="5759012" y="4730941"/>
            <a:ext cx="5765995" cy="792000"/>
          </a:xfrm>
          <a:prstGeom prst="roundRect">
            <a:avLst>
              <a:gd name="adj" fmla="val 10591"/>
            </a:avLst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E085DA45-A5E5-7303-0AEE-A8597B1C1A97}"/>
              </a:ext>
            </a:extLst>
          </p:cNvPr>
          <p:cNvSpPr/>
          <p:nvPr userDrawn="1"/>
        </p:nvSpPr>
        <p:spPr>
          <a:xfrm>
            <a:off x="3054890" y="4724015"/>
            <a:ext cx="2211207" cy="792000"/>
          </a:xfrm>
          <a:prstGeom prst="roundRect">
            <a:avLst>
              <a:gd name="adj" fmla="val 1788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0" name="Gerade Verbindung 16">
            <a:extLst>
              <a:ext uri="{FF2B5EF4-FFF2-40B4-BE49-F238E27FC236}">
                <a16:creationId xmlns:a16="http://schemas.microsoft.com/office/drawing/2014/main" id="{5829A84C-AAFA-FAC6-9065-B6AF61E443A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6433" y="511769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platzhalter 39">
            <a:extLst>
              <a:ext uri="{FF2B5EF4-FFF2-40B4-BE49-F238E27FC236}">
                <a16:creationId xmlns:a16="http://schemas.microsoft.com/office/drawing/2014/main" id="{A784E469-EE97-2151-230F-7A8EE954A114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107189" y="4824944"/>
            <a:ext cx="2096730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0" kern="120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7203B07B-934F-C3E6-AF96-02A1FAD7A09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5890783" y="4824944"/>
            <a:ext cx="5474314" cy="6199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lang="de-DE" sz="1600" b="0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853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1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3AFC4424-EC76-5715-476A-0CA1B24037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20">
            <a:extLst>
              <a:ext uri="{FF2B5EF4-FFF2-40B4-BE49-F238E27FC236}">
                <a16:creationId xmlns:a16="http://schemas.microsoft.com/office/drawing/2014/main" id="{D2794ED4-0582-451D-B1F8-26C84530B3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55909" y="2744335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" name="Textplatzhalter 14">
            <a:extLst>
              <a:ext uri="{FF2B5EF4-FFF2-40B4-BE49-F238E27FC236}">
                <a16:creationId xmlns:a16="http://schemas.microsoft.com/office/drawing/2014/main" id="{81B95D4C-0373-3B8E-30BC-1618FF3C052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770391" y="327203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3" name="Textplatzhalter 14">
            <a:extLst>
              <a:ext uri="{FF2B5EF4-FFF2-40B4-BE49-F238E27FC236}">
                <a16:creationId xmlns:a16="http://schemas.microsoft.com/office/drawing/2014/main" id="{9E4417DD-AC11-CFBF-5FE8-396AEF6D563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770391" y="360905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292746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9">
            <a:extLst>
              <a:ext uri="{FF2B5EF4-FFF2-40B4-BE49-F238E27FC236}">
                <a16:creationId xmlns:a16="http://schemas.microsoft.com/office/drawing/2014/main" id="{A8081CB2-42D0-074E-76B2-1FC9414A31E4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695325" y="1815485"/>
            <a:ext cx="8356600" cy="4392324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9164195" y="1815485"/>
            <a:ext cx="2330893" cy="4392324"/>
          </a:xfrm>
          <a:prstGeom prst="roundRect">
            <a:avLst>
              <a:gd name="adj" fmla="val 5105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9323462" y="2019389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lang="de-DE" sz="1600" dirty="0"/>
            </a:lvl1pPr>
          </a:lstStyle>
          <a:p>
            <a:pPr marL="285750" marR="0" lvl="0" indent="-285750" fontAlgn="auto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912AFE-C940-80D5-252B-32D556B54B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9E157D-61E3-96A8-4FEB-02D747641DB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9294A5-2186-6EC8-648B-2539DCB879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95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&amp;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9">
            <a:extLst>
              <a:ext uri="{FF2B5EF4-FFF2-40B4-BE49-F238E27FC236}">
                <a16:creationId xmlns:a16="http://schemas.microsoft.com/office/drawing/2014/main" id="{E046BEBB-4FF8-E47F-B81B-3E3BE4F6BFA0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3133725" y="1821405"/>
            <a:ext cx="8356600" cy="4392324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088" y="1804809"/>
            <a:ext cx="2330893" cy="4392324"/>
          </a:xfrm>
          <a:prstGeom prst="roundRect">
            <a:avLst>
              <a:gd name="adj" fmla="val 593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59355" y="2008713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lang="de-DE" sz="1600" dirty="0"/>
            </a:lvl1pPr>
          </a:lstStyle>
          <a:p>
            <a:pPr marL="285750" marR="0" lvl="0" indent="-285750" fontAlgn="auto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912AFE-C940-80D5-252B-32D556B54B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9E157D-61E3-96A8-4FEB-02D747641DB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9294A5-2186-6EC8-648B-2539DCB879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29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&amp; Tex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9">
            <a:extLst>
              <a:ext uri="{FF2B5EF4-FFF2-40B4-BE49-F238E27FC236}">
                <a16:creationId xmlns:a16="http://schemas.microsoft.com/office/drawing/2014/main" id="{353DFCAD-B8EA-EE0F-1FD6-0AD2267C7FE6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3133725" y="3079560"/>
            <a:ext cx="8356600" cy="3117574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088" y="3079559"/>
            <a:ext cx="2330893" cy="3117574"/>
          </a:xfrm>
          <a:prstGeom prst="roundRect">
            <a:avLst>
              <a:gd name="adj" fmla="val 5518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59355" y="3187083"/>
            <a:ext cx="2025353" cy="288186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lang="de-DE" sz="1600" dirty="0"/>
            </a:lvl1pPr>
          </a:lstStyle>
          <a:p>
            <a:pPr marL="285750" marR="0" lvl="0" indent="-285750" fontAlgn="auto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+"/>
              <a:tabLst/>
            </a:pPr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912AFE-C940-80D5-252B-32D556B54B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9E157D-61E3-96A8-4FEB-02D747641DB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9294A5-2186-6EC8-648B-2539DCB879C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BCB7AE99-305E-A5F5-B74B-D37B33AACFB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00679" y="1815955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667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E46D826F-EDAA-685D-D112-243E479793B0}"/>
              </a:ext>
            </a:extLst>
          </p:cNvPr>
          <p:cNvSpPr/>
          <p:nvPr/>
        </p:nvSpPr>
        <p:spPr>
          <a:xfrm>
            <a:off x="700679" y="3956444"/>
            <a:ext cx="3271069" cy="2283840"/>
          </a:xfrm>
          <a:custGeom>
            <a:avLst/>
            <a:gdLst>
              <a:gd name="connsiteX0" fmla="*/ 0 w 3271069"/>
              <a:gd name="connsiteY0" fmla="*/ 0 h 2283840"/>
              <a:gd name="connsiteX1" fmla="*/ 3271069 w 3271069"/>
              <a:gd name="connsiteY1" fmla="*/ 0 h 2283840"/>
              <a:gd name="connsiteX2" fmla="*/ 3271069 w 3271069"/>
              <a:gd name="connsiteY2" fmla="*/ 2283840 h 2283840"/>
              <a:gd name="connsiteX3" fmla="*/ 0 w 3271069"/>
              <a:gd name="connsiteY3" fmla="*/ 2283840 h 2283840"/>
              <a:gd name="connsiteX4" fmla="*/ 0 w 3271069"/>
              <a:gd name="connsiteY4" fmla="*/ 0 h 228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069" h="2283840">
                <a:moveTo>
                  <a:pt x="0" y="0"/>
                </a:moveTo>
                <a:lnTo>
                  <a:pt x="3271069" y="0"/>
                </a:lnTo>
                <a:lnTo>
                  <a:pt x="3271069" y="2283840"/>
                </a:lnTo>
                <a:lnTo>
                  <a:pt x="0" y="2283840"/>
                </a:lnTo>
                <a:lnTo>
                  <a:pt x="0" y="0"/>
                </a:lnTo>
                <a:close/>
              </a:path>
            </a:pathLst>
          </a:custGeom>
          <a:solidFill>
            <a:srgbClr val="E0E7EC">
              <a:alpha val="89804"/>
            </a:srgbClr>
          </a:solidFill>
          <a:ln>
            <a:solidFill>
              <a:schemeClr val="accent3"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0" lvl="1" indent="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HelveticaNeue LT 55 Roman" panose="020B0604020202020204" pitchFamily="34" charset="0"/>
              <a:buNone/>
            </a:pPr>
            <a:endParaRPr lang="de-DE" sz="1600" kern="1200" dirty="0"/>
          </a:p>
        </p:txBody>
      </p:sp>
      <p:sp>
        <p:nvSpPr>
          <p:cNvPr id="5" name="Rechteck: obere Ecken abgerundet 4">
            <a:extLst>
              <a:ext uri="{FF2B5EF4-FFF2-40B4-BE49-F238E27FC236}">
                <a16:creationId xmlns:a16="http://schemas.microsoft.com/office/drawing/2014/main" id="{95ABF780-7C6D-90D8-BFB1-D03159CE56EC}"/>
              </a:ext>
            </a:extLst>
          </p:cNvPr>
          <p:cNvSpPr/>
          <p:nvPr/>
        </p:nvSpPr>
        <p:spPr>
          <a:xfrm>
            <a:off x="700679" y="2648017"/>
            <a:ext cx="3271069" cy="1308427"/>
          </a:xfrm>
          <a:prstGeom prst="round2SameRect">
            <a:avLst>
              <a:gd name="adj1" fmla="val 7839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e-DE" sz="2000" b="1" kern="1200" dirty="0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D30C2B03-458D-ED96-D868-67D205CF34A2}"/>
              </a:ext>
            </a:extLst>
          </p:cNvPr>
          <p:cNvSpPr/>
          <p:nvPr userDrawn="1"/>
        </p:nvSpPr>
        <p:spPr bwMode="gray">
          <a:xfrm>
            <a:off x="6773333" y="1700916"/>
            <a:ext cx="5486729" cy="657602"/>
          </a:xfrm>
          <a:prstGeom prst="roundRect">
            <a:avLst>
              <a:gd name="adj" fmla="val 12617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21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600" b="1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4AF62C0-40B2-5CF7-416F-58B429D16198}"/>
              </a:ext>
            </a:extLst>
          </p:cNvPr>
          <p:cNvSpPr>
            <a:spLocks noGrp="1"/>
          </p:cNvSpPr>
          <p:nvPr userDrawn="1"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1887000F-C568-0CB7-56A4-D117A568F8EF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NEXUS / PRODUKT hier einfügen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94D4ED47-3CAC-EFC9-A5EE-F7B59F0F8BAB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Claim zum Produkt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AE881142-E0F3-AD97-172D-38533285B5AA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6901314" y="1825844"/>
            <a:ext cx="462201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Kernnutzen für den Kunden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9687BD27-4DBE-9BEB-30A4-904C093B46A1}"/>
              </a:ext>
            </a:extLst>
          </p:cNvPr>
          <p:cNvSpPr>
            <a:spLocks noGrp="1"/>
          </p:cNvSpPr>
          <p:nvPr userDrawn="1">
            <p:ph type="body" sz="quarter" idx="43" hasCustomPrompt="1"/>
          </p:nvPr>
        </p:nvSpPr>
        <p:spPr>
          <a:xfrm>
            <a:off x="845058" y="2826215"/>
            <a:ext cx="2985433" cy="9468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Prozessunterstützung für …</a:t>
            </a:r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6BDE2A71-29A0-1C28-8300-D8967EEED6FD}"/>
              </a:ext>
            </a:extLst>
          </p:cNvPr>
          <p:cNvSpPr/>
          <p:nvPr userDrawn="1"/>
        </p:nvSpPr>
        <p:spPr>
          <a:xfrm>
            <a:off x="4503002" y="3962457"/>
            <a:ext cx="3271069" cy="2283840"/>
          </a:xfrm>
          <a:custGeom>
            <a:avLst/>
            <a:gdLst>
              <a:gd name="connsiteX0" fmla="*/ 0 w 3271069"/>
              <a:gd name="connsiteY0" fmla="*/ 0 h 2283840"/>
              <a:gd name="connsiteX1" fmla="*/ 3271069 w 3271069"/>
              <a:gd name="connsiteY1" fmla="*/ 0 h 2283840"/>
              <a:gd name="connsiteX2" fmla="*/ 3271069 w 3271069"/>
              <a:gd name="connsiteY2" fmla="*/ 2283840 h 2283840"/>
              <a:gd name="connsiteX3" fmla="*/ 0 w 3271069"/>
              <a:gd name="connsiteY3" fmla="*/ 2283840 h 2283840"/>
              <a:gd name="connsiteX4" fmla="*/ 0 w 3271069"/>
              <a:gd name="connsiteY4" fmla="*/ 0 h 228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069" h="2283840">
                <a:moveTo>
                  <a:pt x="0" y="0"/>
                </a:moveTo>
                <a:lnTo>
                  <a:pt x="3271069" y="0"/>
                </a:lnTo>
                <a:lnTo>
                  <a:pt x="3271069" y="2283840"/>
                </a:lnTo>
                <a:lnTo>
                  <a:pt x="0" y="2283840"/>
                </a:lnTo>
                <a:lnTo>
                  <a:pt x="0" y="0"/>
                </a:lnTo>
                <a:close/>
              </a:path>
            </a:pathLst>
          </a:custGeom>
          <a:solidFill>
            <a:srgbClr val="E0E7EC">
              <a:alpha val="89804"/>
            </a:srgbClr>
          </a:solidFill>
          <a:ln>
            <a:solidFill>
              <a:schemeClr val="accent3"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0" lvl="1" indent="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HelveticaNeue LT 55 Roman" panose="020B0604020202020204" pitchFamily="34" charset="0"/>
              <a:buNone/>
            </a:pPr>
            <a:endParaRPr lang="de-DE" sz="1600" kern="1200" dirty="0"/>
          </a:p>
        </p:txBody>
      </p:sp>
      <p:sp>
        <p:nvSpPr>
          <p:cNvPr id="27" name="Rechteck: obere Ecken abgerundet 26">
            <a:extLst>
              <a:ext uri="{FF2B5EF4-FFF2-40B4-BE49-F238E27FC236}">
                <a16:creationId xmlns:a16="http://schemas.microsoft.com/office/drawing/2014/main" id="{0A548F24-2065-1F82-8E71-8DFCADA3DC2B}"/>
              </a:ext>
            </a:extLst>
          </p:cNvPr>
          <p:cNvSpPr/>
          <p:nvPr userDrawn="1"/>
        </p:nvSpPr>
        <p:spPr>
          <a:xfrm>
            <a:off x="4503002" y="2654030"/>
            <a:ext cx="3271069" cy="1308427"/>
          </a:xfrm>
          <a:prstGeom prst="round2SameRect">
            <a:avLst>
              <a:gd name="adj1" fmla="val 7839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e-DE" sz="2000" b="1" kern="1200" dirty="0"/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360A618B-9AA6-8851-8468-6E6490BAADE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647381" y="2832228"/>
            <a:ext cx="2985433" cy="9468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Kernfunktionen</a:t>
            </a:r>
          </a:p>
        </p:txBody>
      </p:sp>
      <p:sp>
        <p:nvSpPr>
          <p:cNvPr id="30" name="Freihandform: Form 29">
            <a:extLst>
              <a:ext uri="{FF2B5EF4-FFF2-40B4-BE49-F238E27FC236}">
                <a16:creationId xmlns:a16="http://schemas.microsoft.com/office/drawing/2014/main" id="{FE93175D-7F04-7FDB-5FF2-E2EBACA483E7}"/>
              </a:ext>
            </a:extLst>
          </p:cNvPr>
          <p:cNvSpPr/>
          <p:nvPr userDrawn="1"/>
        </p:nvSpPr>
        <p:spPr>
          <a:xfrm>
            <a:off x="8305325" y="3962457"/>
            <a:ext cx="3271069" cy="2283840"/>
          </a:xfrm>
          <a:custGeom>
            <a:avLst/>
            <a:gdLst>
              <a:gd name="connsiteX0" fmla="*/ 0 w 3271069"/>
              <a:gd name="connsiteY0" fmla="*/ 0 h 2283840"/>
              <a:gd name="connsiteX1" fmla="*/ 3271069 w 3271069"/>
              <a:gd name="connsiteY1" fmla="*/ 0 h 2283840"/>
              <a:gd name="connsiteX2" fmla="*/ 3271069 w 3271069"/>
              <a:gd name="connsiteY2" fmla="*/ 2283840 h 2283840"/>
              <a:gd name="connsiteX3" fmla="*/ 0 w 3271069"/>
              <a:gd name="connsiteY3" fmla="*/ 2283840 h 2283840"/>
              <a:gd name="connsiteX4" fmla="*/ 0 w 3271069"/>
              <a:gd name="connsiteY4" fmla="*/ 0 h 228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069" h="2283840">
                <a:moveTo>
                  <a:pt x="0" y="0"/>
                </a:moveTo>
                <a:lnTo>
                  <a:pt x="3271069" y="0"/>
                </a:lnTo>
                <a:lnTo>
                  <a:pt x="3271069" y="2283840"/>
                </a:lnTo>
                <a:lnTo>
                  <a:pt x="0" y="2283840"/>
                </a:lnTo>
                <a:lnTo>
                  <a:pt x="0" y="0"/>
                </a:lnTo>
                <a:close/>
              </a:path>
            </a:pathLst>
          </a:custGeom>
          <a:solidFill>
            <a:srgbClr val="E0E7EC">
              <a:alpha val="89804"/>
            </a:srgbClr>
          </a:solidFill>
          <a:ln>
            <a:solidFill>
              <a:schemeClr val="accent3">
                <a:alpha val="9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0" lvl="1" indent="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HelveticaNeue LT 55 Roman" panose="020B0604020202020204" pitchFamily="34" charset="0"/>
              <a:buNone/>
            </a:pPr>
            <a:endParaRPr lang="de-DE" sz="1600" kern="1200" dirty="0"/>
          </a:p>
        </p:txBody>
      </p:sp>
      <p:sp>
        <p:nvSpPr>
          <p:cNvPr id="31" name="Rechteck: obere Ecken abgerundet 30">
            <a:extLst>
              <a:ext uri="{FF2B5EF4-FFF2-40B4-BE49-F238E27FC236}">
                <a16:creationId xmlns:a16="http://schemas.microsoft.com/office/drawing/2014/main" id="{CA8FC7D0-D165-BE53-0C07-7048C39BF110}"/>
              </a:ext>
            </a:extLst>
          </p:cNvPr>
          <p:cNvSpPr/>
          <p:nvPr userDrawn="1"/>
        </p:nvSpPr>
        <p:spPr>
          <a:xfrm>
            <a:off x="8305325" y="2654030"/>
            <a:ext cx="3271069" cy="1308427"/>
          </a:xfrm>
          <a:prstGeom prst="round2SameRect">
            <a:avLst>
              <a:gd name="adj1" fmla="val 7839"/>
              <a:gd name="adj2" fmla="val 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de-DE" sz="2000" b="1" kern="1200" dirty="0"/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F241BBF4-4A03-9CD3-D864-6EF60DCF6C4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8449704" y="2832228"/>
            <a:ext cx="2985433" cy="9468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Ihr Nutzen</a:t>
            </a:r>
          </a:p>
        </p:txBody>
      </p:sp>
      <p:sp>
        <p:nvSpPr>
          <p:cNvPr id="4" name="Inhaltsplatzhalter 4">
            <a:extLst>
              <a:ext uri="{FF2B5EF4-FFF2-40B4-BE49-F238E27FC236}">
                <a16:creationId xmlns:a16="http://schemas.microsoft.com/office/drawing/2014/main" id="{E4E2F89E-219D-81E6-E77F-399F8BD8F61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45058" y="4100513"/>
            <a:ext cx="2985433" cy="1969750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582772C4-D989-4A45-1E8A-CF14BD569F91}"/>
              </a:ext>
            </a:extLst>
          </p:cNvPr>
          <p:cNvSpPr>
            <a:spLocks noGrp="1"/>
          </p:cNvSpPr>
          <p:nvPr>
            <p:ph sz="quarter" idx="50" hasCustomPrompt="1"/>
          </p:nvPr>
        </p:nvSpPr>
        <p:spPr>
          <a:xfrm>
            <a:off x="4645819" y="4100513"/>
            <a:ext cx="2986995" cy="1969750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09846D7E-FEEE-658A-6477-95C5E5BB545A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8449704" y="4100513"/>
            <a:ext cx="2985433" cy="1969750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4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373349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2" y="1998740"/>
            <a:ext cx="3159227" cy="1548865"/>
          </a:xfrm>
          <a:prstGeom prst="roundRect">
            <a:avLst>
              <a:gd name="adj" fmla="val 7345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38AFF41-88FA-B446-8B8D-9D84E27171F3}"/>
              </a:ext>
            </a:extLst>
          </p:cNvPr>
          <p:cNvSpPr/>
          <p:nvPr userDrawn="1"/>
        </p:nvSpPr>
        <p:spPr>
          <a:xfrm>
            <a:off x="4362125" y="1998740"/>
            <a:ext cx="3155549" cy="1548865"/>
          </a:xfrm>
          <a:prstGeom prst="roundRect">
            <a:avLst>
              <a:gd name="adj" fmla="val 610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1998741"/>
            <a:ext cx="3160503" cy="1548865"/>
          </a:xfrm>
          <a:prstGeom prst="roundRect">
            <a:avLst>
              <a:gd name="adj" fmla="val 6724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091D98D1-5129-4645-8D10-5C54F6226252}"/>
              </a:ext>
            </a:extLst>
          </p:cNvPr>
          <p:cNvSpPr/>
          <p:nvPr userDrawn="1"/>
        </p:nvSpPr>
        <p:spPr>
          <a:xfrm>
            <a:off x="700392" y="4016812"/>
            <a:ext cx="3152574" cy="1548865"/>
          </a:xfrm>
          <a:prstGeom prst="roundRect">
            <a:avLst>
              <a:gd name="adj" fmla="val 6102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2DC8382A-E247-CF4A-99AA-03DF86F04380}"/>
              </a:ext>
            </a:extLst>
          </p:cNvPr>
          <p:cNvSpPr/>
          <p:nvPr userDrawn="1"/>
        </p:nvSpPr>
        <p:spPr>
          <a:xfrm>
            <a:off x="4362125" y="4016812"/>
            <a:ext cx="3155549" cy="1548865"/>
          </a:xfrm>
          <a:prstGeom prst="roundRect">
            <a:avLst>
              <a:gd name="adj" fmla="val 5481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081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1927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4016912"/>
            <a:ext cx="3160503" cy="1548865"/>
          </a:xfrm>
          <a:prstGeom prst="roundRect">
            <a:avLst>
              <a:gd name="adj" fmla="val 6724"/>
            </a:avLst>
          </a:prstGeom>
          <a:solidFill>
            <a:srgbClr val="E0E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42007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0462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6550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6491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9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64909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795718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1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2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1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009E27-7987-E588-4F61-4C9D532291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6DB100-D03A-FBA1-1195-538C8F2C5C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C53C91-B646-BF67-9ECB-A2F87D034C4F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6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E0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BE36CB35-E88E-48D8-B190-116EB9127E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7" name="Sprechblase: rechteckig 16">
            <a:extLst>
              <a:ext uri="{FF2B5EF4-FFF2-40B4-BE49-F238E27FC236}">
                <a16:creationId xmlns:a16="http://schemas.microsoft.com/office/drawing/2014/main" id="{965459E6-9FAC-10CA-05E2-63B39D26D66D}"/>
              </a:ext>
            </a:extLst>
          </p:cNvPr>
          <p:cNvSpPr/>
          <p:nvPr userDrawn="1"/>
        </p:nvSpPr>
        <p:spPr bwMode="gray">
          <a:xfrm>
            <a:off x="4563609" y="1851108"/>
            <a:ext cx="6836288" cy="2521601"/>
          </a:xfrm>
          <a:prstGeom prst="wedgeRectCallout">
            <a:avLst>
              <a:gd name="adj1" fmla="val -65979"/>
              <a:gd name="adj2" fmla="val 2591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800" dirty="0" err="1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F4D84F-6881-2326-8D36-C42CAA0AAFB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15" name="Bildplatzhalter 9">
            <a:extLst>
              <a:ext uri="{FF2B5EF4-FFF2-40B4-BE49-F238E27FC236}">
                <a16:creationId xmlns:a16="http://schemas.microsoft.com/office/drawing/2014/main" id="{F3CA77B7-0E3D-A611-F5E3-C11F23C7685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700680" y="2129692"/>
            <a:ext cx="2740072" cy="2598615"/>
          </a:xfrm>
          <a:prstGeom prst="roundRect">
            <a:avLst>
              <a:gd name="adj" fmla="val 2861"/>
            </a:avLst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8" name="Textplatzhalter 9">
            <a:extLst>
              <a:ext uri="{FF2B5EF4-FFF2-40B4-BE49-F238E27FC236}">
                <a16:creationId xmlns:a16="http://schemas.microsoft.com/office/drawing/2014/main" id="{713E5CC9-391F-95FA-9ACA-C463128A070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563608" y="1815955"/>
            <a:ext cx="6836287" cy="186532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>
              <a:defRPr sz="1600" b="0" i="0">
                <a:solidFill>
                  <a:schemeClr val="tx1"/>
                </a:solidFill>
                <a:latin typeface="HelveticaNeue LT 56 Italic" panose="020B0604020202090204" pitchFamily="34" charset="0"/>
                <a:ea typeface="HelveticaNeue LT 56 Italic" panose="020B0604020202090204" pitchFamily="34" charset="0"/>
                <a:cs typeface="HelveticaNeue LT 56 Italic" panose="020B060402020209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Zitat bearbeiten</a:t>
            </a:r>
          </a:p>
        </p:txBody>
      </p:sp>
      <p:sp>
        <p:nvSpPr>
          <p:cNvPr id="19" name="Textplatzhalter 9">
            <a:extLst>
              <a:ext uri="{FF2B5EF4-FFF2-40B4-BE49-F238E27FC236}">
                <a16:creationId xmlns:a16="http://schemas.microsoft.com/office/drawing/2014/main" id="{2A48ABF2-921A-CB7D-B92E-57F77B3AE9F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4563609" y="3741875"/>
            <a:ext cx="6836288" cy="548891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>
              <a:defRPr sz="1600" b="0" i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Name, Position, Unternehmen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AC05257A-6EC1-1B95-BFD0-EF167CE63C35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564063" y="4518959"/>
            <a:ext cx="6835775" cy="13726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87313" indent="0"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738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1D103405-D9CD-EEC4-C599-ED5238500CFC}"/>
              </a:ext>
            </a:extLst>
          </p:cNvPr>
          <p:cNvSpPr>
            <a:spLocks noGrp="1"/>
          </p:cNvSpPr>
          <p:nvPr>
            <p:ph sz="quarter" idx="57" hasCustomPrompt="1"/>
          </p:nvPr>
        </p:nvSpPr>
        <p:spPr>
          <a:xfrm>
            <a:off x="8768449" y="4743831"/>
            <a:ext cx="2280707" cy="1977644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90DF7014-3600-BE78-15CC-07D094D2D130}"/>
              </a:ext>
            </a:extLst>
          </p:cNvPr>
          <p:cNvSpPr>
            <a:spLocks noGrp="1"/>
          </p:cNvSpPr>
          <p:nvPr>
            <p:ph sz="quarter" idx="56" hasCustomPrompt="1"/>
          </p:nvPr>
        </p:nvSpPr>
        <p:spPr>
          <a:xfrm>
            <a:off x="6123106" y="4753494"/>
            <a:ext cx="2280707" cy="1963737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B5A6E570-0E1D-CEB1-B560-A62E4E86EB2D}"/>
              </a:ext>
            </a:extLst>
          </p:cNvPr>
          <p:cNvSpPr>
            <a:spLocks noGrp="1"/>
          </p:cNvSpPr>
          <p:nvPr>
            <p:ph sz="quarter" idx="55" hasCustomPrompt="1"/>
          </p:nvPr>
        </p:nvSpPr>
        <p:spPr>
          <a:xfrm>
            <a:off x="3465125" y="4757738"/>
            <a:ext cx="2280707" cy="1963737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  <p:sp>
        <p:nvSpPr>
          <p:cNvPr id="21" name="Bildplatzhalter 20"/>
          <p:cNvSpPr>
            <a:spLocks noGrp="1"/>
          </p:cNvSpPr>
          <p:nvPr>
            <p:ph type="pic" sz="quarter" idx="17" hasCustomPrompt="1"/>
          </p:nvPr>
        </p:nvSpPr>
        <p:spPr>
          <a:xfrm>
            <a:off x="832420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700678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6C4529-4D95-8250-95E5-E903FA40A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19CB3D-E71E-D1A7-C8FF-654F94041AF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524D53-8D50-185D-419E-82748634B46B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 20">
            <a:extLst>
              <a:ext uri="{FF2B5EF4-FFF2-40B4-BE49-F238E27FC236}">
                <a16:creationId xmlns:a16="http://schemas.microsoft.com/office/drawing/2014/main" id="{175A7327-D505-AABB-05B7-2B7BD77EA2B6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3477763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8" name="Textplatzhalter 28">
            <a:extLst>
              <a:ext uri="{FF2B5EF4-FFF2-40B4-BE49-F238E27FC236}">
                <a16:creationId xmlns:a16="http://schemas.microsoft.com/office/drawing/2014/main" id="{B9946CFE-C01D-5E0F-B3B3-515F8C05379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346021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10" name="Bildplatzhalter 20">
            <a:extLst>
              <a:ext uri="{FF2B5EF4-FFF2-40B4-BE49-F238E27FC236}">
                <a16:creationId xmlns:a16="http://schemas.microsoft.com/office/drawing/2014/main" id="{6C2DCCF7-307A-3775-0E3F-29A26F6F5C1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123106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11" name="Textplatzhalter 28">
            <a:extLst>
              <a:ext uri="{FF2B5EF4-FFF2-40B4-BE49-F238E27FC236}">
                <a16:creationId xmlns:a16="http://schemas.microsoft.com/office/drawing/2014/main" id="{089665DE-1377-279B-1A8F-E33D81902ACD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991364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13" name="Bildplatzhalter 20">
            <a:extLst>
              <a:ext uri="{FF2B5EF4-FFF2-40B4-BE49-F238E27FC236}">
                <a16:creationId xmlns:a16="http://schemas.microsoft.com/office/drawing/2014/main" id="{09374536-F8D7-06FE-6FE5-949382D65A27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768449" y="269913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14" name="Textplatzhalter 28">
            <a:extLst>
              <a:ext uri="{FF2B5EF4-FFF2-40B4-BE49-F238E27FC236}">
                <a16:creationId xmlns:a16="http://schemas.microsoft.com/office/drawing/2014/main" id="{EDA162E8-03E5-0BEB-18FC-144ED4755D3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636707" y="2151775"/>
            <a:ext cx="2399811" cy="433694"/>
          </a:xfrm>
          <a:prstGeom prst="rect">
            <a:avLst/>
          </a:prstGeom>
        </p:spPr>
        <p:txBody>
          <a:bodyPr anchor="ctr"/>
          <a:lstStyle>
            <a:lvl1pPr algn="ctr">
              <a:defRPr lang="de-DE" sz="1400" b="0" i="0" kern="1200" cap="all" baseline="0" dirty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Kunde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E843F6E-A03A-1146-F3AB-A56C901E5840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2420" y="4743830"/>
            <a:ext cx="2280707" cy="1963737"/>
          </a:xfrm>
          <a:prstGeom prst="rect">
            <a:avLst/>
          </a:prstGeom>
        </p:spPr>
        <p:txBody>
          <a:bodyPr/>
          <a:lstStyle>
            <a:lvl1pPr marL="177800" indent="-1778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2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</a:t>
            </a:r>
          </a:p>
        </p:txBody>
      </p:sp>
    </p:spTree>
    <p:extLst>
      <p:ext uri="{BB962C8B-B14F-4D97-AF65-F5344CB8AC3E}">
        <p14:creationId xmlns:p14="http://schemas.microsoft.com/office/powerpoint/2010/main" val="17098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596A8284-121D-4220-5C43-4EB8BED2A4F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ED01AA05-E556-4E89-05AD-68F7359E0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4AF62C0-40B2-5CF7-416F-58B429D1619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447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rgbClr val="E0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685212E8-DBB6-428C-B029-F637301FFC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97" y="5056866"/>
            <a:ext cx="12190413" cy="1801134"/>
          </a:xfrm>
          <a:prstGeom prst="rect">
            <a:avLst/>
          </a:prstGeom>
        </p:spPr>
      </p:pic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9ECFFFFB-17A4-4252-CD92-2BFA7EE0BD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2112" y="1821882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 algn="ctr">
              <a:defRPr sz="3600" b="0" i="0">
                <a:solidFill>
                  <a:schemeClr val="tx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Textplatzhalter 9">
            <a:extLst>
              <a:ext uri="{FF2B5EF4-FFF2-40B4-BE49-F238E27FC236}">
                <a16:creationId xmlns:a16="http://schemas.microsoft.com/office/drawing/2014/main" id="{42E3D484-F014-931E-F85E-CDCD4D83F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82112" y="3092868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 algn="ctr">
              <a:defRPr sz="3600" b="0" i="0">
                <a:solidFill>
                  <a:schemeClr val="accent1"/>
                </a:solidFill>
                <a:latin typeface="+mj-lt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698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2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018D28B9-1D01-96A9-5E35-8AD167D32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20">
            <a:extLst>
              <a:ext uri="{FF2B5EF4-FFF2-40B4-BE49-F238E27FC236}">
                <a16:creationId xmlns:a16="http://schemas.microsoft.com/office/drawing/2014/main" id="{D2794ED4-0582-451D-B1F8-26C84530B3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55909" y="2347700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5" name="Bildplatzhalter 20">
            <a:extLst>
              <a:ext uri="{FF2B5EF4-FFF2-40B4-BE49-F238E27FC236}">
                <a16:creationId xmlns:a16="http://schemas.microsoft.com/office/drawing/2014/main" id="{8A158BB7-5DAC-BD13-499E-BD42490FD6C5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818736" y="2343800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" name="Textplatzhalter 14">
            <a:extLst>
              <a:ext uri="{FF2B5EF4-FFF2-40B4-BE49-F238E27FC236}">
                <a16:creationId xmlns:a16="http://schemas.microsoft.com/office/drawing/2014/main" id="{449D8110-9E34-D692-755A-348A7B23954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52702" y="4354545"/>
            <a:ext cx="3217692" cy="37471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7" name="Textplatzhalter 14">
            <a:extLst>
              <a:ext uri="{FF2B5EF4-FFF2-40B4-BE49-F238E27FC236}">
                <a16:creationId xmlns:a16="http://schemas.microsoft.com/office/drawing/2014/main" id="{658CA0A1-55D1-A5FF-035A-503A14E5564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552702" y="4691565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ctr"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  <p:sp>
        <p:nvSpPr>
          <p:cNvPr id="8" name="Textplatzhalter 14">
            <a:extLst>
              <a:ext uri="{FF2B5EF4-FFF2-40B4-BE49-F238E27FC236}">
                <a16:creationId xmlns:a16="http://schemas.microsoft.com/office/drawing/2014/main" id="{AD3F4D01-1388-75A2-7980-1EAD615B556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313488" y="4349741"/>
            <a:ext cx="3217692" cy="37471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0" name="Textplatzhalter 14">
            <a:extLst>
              <a:ext uri="{FF2B5EF4-FFF2-40B4-BE49-F238E27FC236}">
                <a16:creationId xmlns:a16="http://schemas.microsoft.com/office/drawing/2014/main" id="{295CF3EE-CEA3-600E-98CD-34CC23723CD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313488" y="4686761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ctr"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3426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3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23EC15ED-FABB-675F-8ECA-D9BF064DB5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20">
            <a:extLst>
              <a:ext uri="{FF2B5EF4-FFF2-40B4-BE49-F238E27FC236}">
                <a16:creationId xmlns:a16="http://schemas.microsoft.com/office/drawing/2014/main" id="{D2794ED4-0582-451D-B1F8-26C84530B3D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90979" y="2928318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" name="Textplatzhalter 14">
            <a:extLst>
              <a:ext uri="{FF2B5EF4-FFF2-40B4-BE49-F238E27FC236}">
                <a16:creationId xmlns:a16="http://schemas.microsoft.com/office/drawing/2014/main" id="{2269EE15-6B75-6856-9842-23EA10721F3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609221" y="173780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5" name="Bildplatzhalter 20">
            <a:extLst>
              <a:ext uri="{FF2B5EF4-FFF2-40B4-BE49-F238E27FC236}">
                <a16:creationId xmlns:a16="http://schemas.microsoft.com/office/drawing/2014/main" id="{8A158BB7-5DAC-BD13-499E-BD42490FD6C5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3467367" y="1737805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7" name="Bildplatzhalter 20">
            <a:extLst>
              <a:ext uri="{FF2B5EF4-FFF2-40B4-BE49-F238E27FC236}">
                <a16:creationId xmlns:a16="http://schemas.microsoft.com/office/drawing/2014/main" id="{CEACFBEC-B052-D89D-E0D1-5494D9F1E12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562958" y="2924280"/>
            <a:ext cx="2211273" cy="1840874"/>
          </a:xfrm>
          <a:prstGeom prst="hexagon">
            <a:avLst>
              <a:gd name="adj" fmla="val 29706"/>
              <a:gd name="vf" fmla="val 115470"/>
            </a:avLst>
          </a:prstGeom>
          <a:ln>
            <a:solidFill>
              <a:schemeClr val="accent5"/>
            </a:solidFill>
          </a:ln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" name="Textplatzhalter 14">
            <a:extLst>
              <a:ext uri="{FF2B5EF4-FFF2-40B4-BE49-F238E27FC236}">
                <a16:creationId xmlns:a16="http://schemas.microsoft.com/office/drawing/2014/main" id="{22C8AAFA-E237-16BE-E196-7EB26B3E21B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609221" y="207482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  <p:sp>
        <p:nvSpPr>
          <p:cNvPr id="8" name="Textplatzhalter 14">
            <a:extLst>
              <a:ext uri="{FF2B5EF4-FFF2-40B4-BE49-F238E27FC236}">
                <a16:creationId xmlns:a16="http://schemas.microsoft.com/office/drawing/2014/main" id="{F90F0F47-6E96-3024-3C5F-7F31F180817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287874" y="439447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0" name="Textplatzhalter 14">
            <a:extLst>
              <a:ext uri="{FF2B5EF4-FFF2-40B4-BE49-F238E27FC236}">
                <a16:creationId xmlns:a16="http://schemas.microsoft.com/office/drawing/2014/main" id="{33B264CF-5774-0448-F66F-885BD57E42C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87874" y="473149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  <p:sp>
        <p:nvSpPr>
          <p:cNvPr id="11" name="Textplatzhalter 14">
            <a:extLst>
              <a:ext uri="{FF2B5EF4-FFF2-40B4-BE49-F238E27FC236}">
                <a16:creationId xmlns:a16="http://schemas.microsoft.com/office/drawing/2014/main" id="{87F58031-B066-6FDB-A224-73210CC7E32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475559" y="4394446"/>
            <a:ext cx="3217692" cy="3747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C3A183C-C4D5-D611-1B88-20D76DDEF20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475559" y="4731466"/>
            <a:ext cx="3217692" cy="37471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>
              <a:defRPr/>
            </a:lvl2pPr>
          </a:lstStyle>
          <a:p>
            <a:pPr lvl="1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81662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3321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3B96A85-1AC5-F2F6-3904-C4EDE2805A0B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F4D84F-6881-2326-8D36-C42CAA0AAFB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405054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grey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4448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4D5CC5D-49FE-4F9A-C287-DE2ECA0F4C5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22444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Hexagon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6F69BB40-4A9D-4661-D447-ED73151645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4448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778AD5-0B63-797E-4BFC-DF927A0B16F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4D5CC5D-49FE-4F9A-C287-DE2ECA0F4C5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2045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Hexagon b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, rot, Karminrot, Grafiken enthält.&#10;&#10;KI-generierte Inhalte können fehlerhaft sein.">
            <a:extLst>
              <a:ext uri="{FF2B5EF4-FFF2-40B4-BE49-F238E27FC236}">
                <a16:creationId xmlns:a16="http://schemas.microsoft.com/office/drawing/2014/main" id="{1461F4DD-9C10-1B60-5094-B7EEBBF02C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383321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920738-1162-9A06-4336-D648C6EFBFAC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C03092B3-861B-4F8A-0DEB-54475DC3D90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419791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Icons">
    <p:bg>
      <p:bgPr>
        <a:solidFill>
          <a:srgbClr val="E0E8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3222305-EFB5-48C4-8ACB-F07EFE5EC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056866"/>
            <a:ext cx="12190413" cy="1801134"/>
          </a:xfrm>
          <a:prstGeom prst="rect">
            <a:avLst/>
          </a:prstGeom>
        </p:spPr>
      </p:pic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413843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800">
                <a:solidFill>
                  <a:schemeClr val="tx1"/>
                </a:solidFill>
                <a:latin typeface="+mn-lt"/>
              </a:defRPr>
            </a:lvl1pPr>
            <a:lvl2pPr marL="742950" indent="-28575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400" baseline="0">
                <a:solidFill>
                  <a:schemeClr val="tx1"/>
                </a:solidFill>
                <a:latin typeface="+mn-lt"/>
              </a:defRPr>
            </a:lvl2pPr>
            <a:lvl3pPr marL="11430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2000" baseline="0">
                <a:solidFill>
                  <a:schemeClr val="tx1"/>
                </a:solidFill>
                <a:latin typeface="+mn-lt"/>
              </a:defRPr>
            </a:lvl3pPr>
            <a:lvl4pPr marL="1600200" indent="-228600">
              <a:buClr>
                <a:schemeClr val="accent1"/>
              </a:buClr>
              <a:buFont typeface="HelveticaNeue LT 55 Roman" panose="020B0604020202020204" pitchFamily="34" charset="0"/>
              <a:buChar char="+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chemeClr val="tx1"/>
                </a:solidFill>
                <a:latin typeface="+mj-lt"/>
                <a:ea typeface="HelveticaNeue LT 75 Bold" panose="020B0804020202020204" pitchFamily="34" charset="0"/>
                <a:cs typeface="HelveticaNeue LT 75 Bold" panose="020B0804020202020204" pitchFamily="34" charset="0"/>
              </a:defRPr>
            </a:lvl1pPr>
          </a:lstStyle>
          <a:p>
            <a:r>
              <a:rPr lang="de-DE" dirty="0"/>
              <a:t>Überschrift durch Klicken bearbeiten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5443D082-15C3-2E38-33E3-FFBB1546F6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00088" y="1215038"/>
            <a:ext cx="10823575" cy="39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Untertitel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66464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FC105FE-D12F-6A5D-8640-91FC83F07500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087" y="339576"/>
            <a:ext cx="2379638" cy="237600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 bwMode="gray">
          <a:xfrm>
            <a:off x="389299" y="1822532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1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4A4093-5A2B-548F-D312-E5067E9C4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3375" y="6485059"/>
            <a:ext cx="423019" cy="236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5"/>
                </a:solidFill>
              </a:defRPr>
            </a:lvl1pPr>
          </a:lstStyle>
          <a:p>
            <a:fld id="{CC630A8E-3AC2-4CEA-80D5-B295B627051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53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90" r:id="rId2"/>
    <p:sldLayoutId id="2147483791" r:id="rId3"/>
    <p:sldLayoutId id="2147483792" r:id="rId4"/>
    <p:sldLayoutId id="2147483779" r:id="rId5"/>
    <p:sldLayoutId id="2147483795" r:id="rId6"/>
    <p:sldLayoutId id="2147483739" r:id="rId7"/>
    <p:sldLayoutId id="2147483778" r:id="rId8"/>
    <p:sldLayoutId id="2147483777" r:id="rId9"/>
    <p:sldLayoutId id="2147483793" r:id="rId10"/>
    <p:sldLayoutId id="2147483794" r:id="rId11"/>
    <p:sldLayoutId id="2147483736" r:id="rId12"/>
    <p:sldLayoutId id="2147483740" r:id="rId13"/>
    <p:sldLayoutId id="2147483781" r:id="rId14"/>
    <p:sldLayoutId id="2147483758" r:id="rId15"/>
    <p:sldLayoutId id="2147483780" r:id="rId16"/>
    <p:sldLayoutId id="2147483757" r:id="rId17"/>
    <p:sldLayoutId id="2147483782" r:id="rId18"/>
    <p:sldLayoutId id="2147483784" r:id="rId19"/>
    <p:sldLayoutId id="2147483747" r:id="rId20"/>
    <p:sldLayoutId id="2147483785" r:id="rId21"/>
    <p:sldLayoutId id="2147483786" r:id="rId22"/>
    <p:sldLayoutId id="2147483789" r:id="rId23"/>
    <p:sldLayoutId id="2147483745" r:id="rId24"/>
    <p:sldLayoutId id="2147483787" r:id="rId25"/>
    <p:sldLayoutId id="2147483746" r:id="rId26"/>
    <p:sldLayoutId id="2147483760" r:id="rId27"/>
    <p:sldLayoutId id="2147483773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4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2pPr>
      <a:lvl3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3pPr>
      <a:lvl4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4pPr>
      <a:lvl5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5pPr>
      <a:lvl6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929">
          <p15:clr>
            <a:srgbClr val="F26B43"/>
          </p15:clr>
        </p15:guide>
        <p15:guide id="6" pos="7241">
          <p15:clr>
            <a:srgbClr val="F26B43"/>
          </p15:clr>
        </p15:guide>
        <p15:guide id="8" orient="horz" pos="3975">
          <p15:clr>
            <a:srgbClr val="F26B43"/>
          </p15:clr>
        </p15:guide>
        <p15:guide id="9" orient="horz" pos="1146">
          <p15:clr>
            <a:srgbClr val="F26B43"/>
          </p15:clr>
        </p15:guide>
        <p15:guide id="10" orient="horz" pos="998">
          <p15:clr>
            <a:srgbClr val="F26B43"/>
          </p15:clr>
        </p15:guide>
        <p15:guide id="11" pos="437">
          <p15:clr>
            <a:srgbClr val="F26B43"/>
          </p15:clr>
        </p15:guide>
        <p15:guide id="12" pos="37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DC397D0-3DC1-73A2-036E-7F6DBCAB86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E5D7951-5809-8187-9476-71A59D285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7ED0FEB-2527-EE2E-6635-B6C141464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Releasepräsentation</a:t>
            </a:r>
            <a:r>
              <a:rPr lang="de-DE" dirty="0"/>
              <a:t> 2025.0</a:t>
            </a:r>
          </a:p>
        </p:txBody>
      </p:sp>
    </p:spTree>
    <p:extLst>
      <p:ext uri="{BB962C8B-B14F-4D97-AF65-F5344CB8AC3E}">
        <p14:creationId xmlns:p14="http://schemas.microsoft.com/office/powerpoint/2010/main" val="158679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05B92-2AF4-4D43-3881-137A39FED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361E14C-FBEC-E35D-6F7D-858A5CE72998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10822984" cy="4474719"/>
          </a:xfrm>
        </p:spPr>
        <p:txBody>
          <a:bodyPr>
            <a:normAutofit/>
          </a:bodyPr>
          <a:lstStyle/>
          <a:p>
            <a:r>
              <a:rPr lang="de-CH" dirty="0"/>
              <a:t>Zukünftig kann je Klient entschieden werden, ob die Patientenbeteiligung von der Gemeinde oder der Organisation übernommen wird</a:t>
            </a:r>
          </a:p>
          <a:p>
            <a:r>
              <a:rPr lang="de-CH" dirty="0"/>
              <a:t>Bei Klienten unter 18 Jahren bzw. Ihr definiertes Alter für Beteiligung, wird die Patientenbeteiligung immer an die Gemeinde verrechnet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7A3D97A-9F68-0870-C620-DD3704729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dirty="0"/>
              <a:t>Patientenbeteiligung</a:t>
            </a:r>
            <a:endParaRPr lang="de-DE"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1000B80-7E40-2E86-26A3-7007A059853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14758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A27738-2FE5-9CD8-3902-7039DD83F54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10</a:t>
            </a:fld>
            <a:endParaRPr lang="de-DE"/>
          </a:p>
        </p:txBody>
      </p:sp>
      <p:pic>
        <p:nvPicPr>
          <p:cNvPr id="6" name="Grafik 5" descr="Ein Bild, das Text, Screenshot, Software, Webseite enthält.&#10;&#10;KI-generierte Inhalte können fehlerhaft sein.">
            <a:extLst>
              <a:ext uri="{FF2B5EF4-FFF2-40B4-BE49-F238E27FC236}">
                <a16:creationId xmlns:a16="http://schemas.microsoft.com/office/drawing/2014/main" id="{1CA10208-D46F-38A9-6DA5-8853C7E67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707" y="4686232"/>
            <a:ext cx="5246809" cy="138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8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0EE1D-AF28-A478-CF92-29D88967F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3990854-DE7A-DC84-D995-9F044D6B2AD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5250859" cy="4474719"/>
          </a:xfrm>
        </p:spPr>
        <p:txBody>
          <a:bodyPr>
            <a:normAutofit/>
          </a:bodyPr>
          <a:lstStyle/>
          <a:p>
            <a:r>
              <a:rPr lang="de-CH" dirty="0"/>
              <a:t>Abgleich mit den Daten der Versichertenkarte des Klienten</a:t>
            </a:r>
          </a:p>
          <a:p>
            <a:r>
              <a:rPr lang="de-CH" dirty="0"/>
              <a:t>Abweichungen können übernommen werden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B08687-8DD6-1C78-3C56-99CF7E11E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dirty="0"/>
              <a:t>SASIS </a:t>
            </a:r>
            <a:r>
              <a:rPr lang="de-CH" sz="2800" dirty="0" err="1"/>
              <a:t>VeKa</a:t>
            </a:r>
            <a:r>
              <a:rPr lang="de-CH" sz="2800" dirty="0"/>
              <a:t> Abgleich</a:t>
            </a:r>
            <a:endParaRPr lang="de-DE"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8916A08-D559-38F7-5D56-7FE80BFA91F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14577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39A691-C220-586B-A0E6-754B0A59F88D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11</a:t>
            </a:fld>
            <a:endParaRPr lang="de-DE"/>
          </a:p>
        </p:txBody>
      </p:sp>
      <p:pic>
        <p:nvPicPr>
          <p:cNvPr id="8" name="Grafik 7" descr="Ein Bild, das Text, Elektronik, Screenshot, Display enthält.&#10;&#10;KI-generierte Inhalte können fehlerhaft sein.">
            <a:extLst>
              <a:ext uri="{FF2B5EF4-FFF2-40B4-BE49-F238E27FC236}">
                <a16:creationId xmlns:a16="http://schemas.microsoft.com/office/drawing/2014/main" id="{6532442E-A339-A3B8-1439-0CBC6D1956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6" r="927"/>
          <a:stretch>
            <a:fillRect/>
          </a:stretch>
        </p:blipFill>
        <p:spPr bwMode="auto">
          <a:xfrm>
            <a:off x="6262687" y="2475591"/>
            <a:ext cx="5252400" cy="31457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661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13263-4228-5EAE-7765-7F4974E0D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B17EFEF-4E3D-BC38-EAC6-D6073E161A58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10822650" cy="4474719"/>
          </a:xfrm>
        </p:spPr>
        <p:txBody>
          <a:bodyPr>
            <a:normAutofit/>
          </a:bodyPr>
          <a:lstStyle/>
          <a:p>
            <a:r>
              <a:rPr lang="de-CH" dirty="0"/>
              <a:t>Die Journaleinträge wurden hinsichtlich des Datenschutzes erweitert</a:t>
            </a:r>
          </a:p>
          <a:p>
            <a:r>
              <a:rPr lang="de-CH" dirty="0"/>
              <a:t>Es sind neue Vorgaben zur Passwortregelung hinzugekommen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D2E75D4-73DC-3864-ED29-72FD10D02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dirty="0"/>
              <a:t>Automatische Journaleinträge &amp; Passwortregelung</a:t>
            </a:r>
            <a:endParaRPr lang="de-DE"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7958FC2-4BDC-B2B0-55D3-239CE9A6DEC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14650 &amp; 14688 &amp; 14796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80D18D-056F-3749-92DE-EE1FDF703F9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12</a:t>
            </a:fld>
            <a:endParaRPr lang="de-DE"/>
          </a:p>
        </p:txBody>
      </p:sp>
      <p:pic>
        <p:nvPicPr>
          <p:cNvPr id="6" name="Grafik 5" descr="Ein Bild, das Text, Screenshot, Software, Zahl enthält.&#10;&#10;KI-generierte Inhalte können fehlerhaft sein.">
            <a:extLst>
              <a:ext uri="{FF2B5EF4-FFF2-40B4-BE49-F238E27FC236}">
                <a16:creationId xmlns:a16="http://schemas.microsoft.com/office/drawing/2014/main" id="{1A819E5D-A93A-1619-6B9F-E8065267A4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615" y="3398524"/>
            <a:ext cx="6192520" cy="278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7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9E2ED-23D3-779E-8021-A23156AF4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7D0AFA2-D554-C9C8-A18A-8B2A46367FD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10822650" cy="4474719"/>
          </a:xfrm>
        </p:spPr>
        <p:txBody>
          <a:bodyPr>
            <a:normAutofit/>
          </a:bodyPr>
          <a:lstStyle/>
          <a:p>
            <a:r>
              <a:rPr lang="de-CH" dirty="0"/>
              <a:t>«Verlaufsänderungen möglich» in den Modul-Einstellungen heisst nun «Verlaufsänderungen möglich (eigene)»</a:t>
            </a:r>
          </a:p>
          <a:p>
            <a:pPr lvl="1"/>
            <a:r>
              <a:rPr lang="de-CH" dirty="0"/>
              <a:t>selbst erstellte Einträge können mit «Nein» nicht verändert werden</a:t>
            </a:r>
          </a:p>
          <a:p>
            <a:pPr lvl="1"/>
            <a:r>
              <a:rPr lang="de-CH" dirty="0"/>
              <a:t>selbst erstellte Einträge können mit «Ja» verändert werden, unter Berücksichtigung der Anzahl Tage. Ein löschen ist nicht möglich.</a:t>
            </a:r>
          </a:p>
          <a:p>
            <a:pPr marL="342900" lvl="1" indent="-342900"/>
            <a:r>
              <a:rPr lang="de-CH" sz="2800" dirty="0"/>
              <a:t>Bestehendes Recht «Verlaufseinträge löschen» heisst nun «Verlaufseinträge löschen &amp; ändern»</a:t>
            </a:r>
          </a:p>
          <a:p>
            <a:pPr lvl="1"/>
            <a:r>
              <a:rPr lang="de-CH" dirty="0"/>
              <a:t>Benutzer mit diesem Recht dürfen alle Verlaufseinträge löschen</a:t>
            </a:r>
          </a:p>
          <a:p>
            <a:pPr lvl="1"/>
            <a:r>
              <a:rPr lang="de-CH" dirty="0"/>
              <a:t>Benutzer mit diesem Recht dürfen alle Verlaufseinträge verändern</a:t>
            </a:r>
          </a:p>
          <a:p>
            <a:pPr marL="342900" lvl="1" indent="-342900"/>
            <a:endParaRPr lang="de-CH" sz="2800" dirty="0"/>
          </a:p>
          <a:p>
            <a:pPr marL="457200" lvl="1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734339-290D-0E64-924E-E291594F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dirty="0"/>
              <a:t>Verlaufseinträge</a:t>
            </a:r>
            <a:endParaRPr lang="de-DE"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B6C3E78-E901-D344-2720-F269B1B3898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15520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F21D8C-109F-1FF4-0CDD-BBC4A1D4E3C7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59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AA8EE-AB9E-17C5-5FFC-E15912D06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D1D83E-4684-2058-5AF4-0E401B2B4EE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8" y="1827357"/>
            <a:ext cx="5050641" cy="4357548"/>
          </a:xfrm>
        </p:spPr>
        <p:txBody>
          <a:bodyPr>
            <a:normAutofit/>
          </a:bodyPr>
          <a:lstStyle/>
          <a:p>
            <a:r>
              <a:rPr lang="de-CH" dirty="0"/>
              <a:t>Klienten- und Krankenkassenrechnungen mit dem Hinweis «Kopie» als Wasserzeichen</a:t>
            </a:r>
          </a:p>
          <a:p>
            <a:endParaRPr lang="de-CH" dirty="0"/>
          </a:p>
          <a:p>
            <a:r>
              <a:rPr lang="de-CH" dirty="0"/>
              <a:t>Neuer Bericht «Berechnung Je Rolle» in den Berechtigungen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85B0230-EA13-5299-C6EA-DA7B7499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dirty="0"/>
              <a:t>Berichte</a:t>
            </a:r>
            <a:endParaRPr lang="de-DE"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B659187-B43F-4625-00E0-2BBE8F19537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14476 &amp; 14772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618511A-5144-C1EC-BEB5-5352CE8E99A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14</a:t>
            </a:fld>
            <a:endParaRPr lang="de-DE"/>
          </a:p>
        </p:txBody>
      </p:sp>
      <p:pic>
        <p:nvPicPr>
          <p:cNvPr id="7" name="Grafik 6" descr="Ein Bild, das Text, Screenshot, Schrift, Design enthält.&#10;&#10;KI-generierte Inhalte können fehlerhaft sein.">
            <a:extLst>
              <a:ext uri="{FF2B5EF4-FFF2-40B4-BE49-F238E27FC236}">
                <a16:creationId xmlns:a16="http://schemas.microsoft.com/office/drawing/2014/main" id="{CA0E4225-A5FB-89BC-A8AB-60B3D52B7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927" y="1827356"/>
            <a:ext cx="3137174" cy="2078075"/>
          </a:xfrm>
          <a:prstGeom prst="rect">
            <a:avLst/>
          </a:prstGeom>
        </p:spPr>
      </p:pic>
      <p:pic>
        <p:nvPicPr>
          <p:cNvPr id="9" name="Grafik 8" descr="Ein Bild, das Text, Screenshot, Software, Display enthält.&#10;&#10;KI-generierte Inhalte können fehlerhaft sein.">
            <a:extLst>
              <a:ext uri="{FF2B5EF4-FFF2-40B4-BE49-F238E27FC236}">
                <a16:creationId xmlns:a16="http://schemas.microsoft.com/office/drawing/2014/main" id="{D1CD4963-7194-4FC2-0EE4-03E3CE613B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88"/>
          <a:stretch>
            <a:fillRect/>
          </a:stretch>
        </p:blipFill>
        <p:spPr>
          <a:xfrm>
            <a:off x="6220473" y="4238713"/>
            <a:ext cx="4427587" cy="201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1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 descr="Ein Bild, das Kleidung, Person, medizinische Ausrüstung, Gesundheitsversorgung enthält.&#10;&#10;KI-generierte Inhalte können fehlerhaft sein.">
            <a:extLst>
              <a:ext uri="{FF2B5EF4-FFF2-40B4-BE49-F238E27FC236}">
                <a16:creationId xmlns:a16="http://schemas.microsoft.com/office/drawing/2014/main" id="{4D561530-511A-DA24-D49D-F7A08D11E5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60DF1A97-F773-E5B6-26AA-22C69CEBE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NEXUS / SPITEX</a:t>
            </a:r>
            <a:br>
              <a:rPr lang="de-DE" dirty="0"/>
            </a:br>
            <a:r>
              <a:rPr lang="de-DE" dirty="0"/>
              <a:t>Highlights &amp; neue Funktionen</a:t>
            </a:r>
          </a:p>
        </p:txBody>
      </p:sp>
    </p:spTree>
    <p:extLst>
      <p:ext uri="{BB962C8B-B14F-4D97-AF65-F5344CB8AC3E}">
        <p14:creationId xmlns:p14="http://schemas.microsoft.com/office/powerpoint/2010/main" val="76365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2C06F-6A30-FFE8-F09B-2D3A73BE1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810C5A2-A4D2-5542-5AA5-AB3A68B0045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Zeitraumeingabe statt Stichtag</a:t>
            </a:r>
          </a:p>
          <a:p>
            <a:endParaRPr lang="de-CH" dirty="0"/>
          </a:p>
          <a:p>
            <a:r>
              <a:rPr lang="de-CH" dirty="0"/>
              <a:t>Anpassung der Berechnung aufgrund zeitlich überschneidender Arztformulare</a:t>
            </a:r>
          </a:p>
          <a:p>
            <a:r>
              <a:rPr lang="de-CH" dirty="0"/>
              <a:t>Die hierarchische Darstellung wurde angepasst</a:t>
            </a:r>
          </a:p>
          <a:p>
            <a:r>
              <a:rPr lang="de-CH" dirty="0"/>
              <a:t>Die Anzeige wurde um die Krankenkasse erweitert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84F56D8-BC21-4DBB-CCB2-5D46CCB98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Leistungsüberschreitung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95CFF2-7F82-95DB-1B8F-F1F4ECE6AB6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CH" dirty="0" err="1"/>
              <a:t>Issue</a:t>
            </a:r>
            <a:r>
              <a:rPr lang="de-CH" dirty="0"/>
              <a:t> 14775 &amp; 15353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1CF5226-9525-9DC0-B0B8-38EAA53B2A8E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14FB453-54C9-3005-250B-DD958F7CD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450" y="1647352"/>
            <a:ext cx="2208097" cy="108747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95C68EC-5B39-8604-46BD-08D7B1397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582" y="4819986"/>
            <a:ext cx="10089754" cy="15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53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3E58B-F03E-7F81-0BA2-EF2EECE6E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738EB70-5395-7238-345A-62C87CCD9974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CH" dirty="0"/>
              <a:t>in tabellarischer und grafischer Ansicht </a:t>
            </a:r>
          </a:p>
          <a:p>
            <a:r>
              <a:rPr lang="de-CH" dirty="0"/>
              <a:t>Vergleich der Plan-Zeiten aus der Pflegeplanung mit den Ist-Zeiten aus dem Controlling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B165A1F-96CD-C213-2AE5-B175928FB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Soll-, </a:t>
            </a:r>
            <a:r>
              <a:rPr lang="de-CH" dirty="0" err="1"/>
              <a:t>Istvergleich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58D51D-D735-2BE4-781E-4281AD4CC5C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de-CH" dirty="0" err="1"/>
              <a:t>Issue</a:t>
            </a:r>
            <a:r>
              <a:rPr lang="de-CH" dirty="0"/>
              <a:t> 14812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B5219DB-AC18-F31C-4468-AFFD0B58BAE6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CC630A8E-3AC2-4CEA-80D5-B295B6270513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DB56435-B0C3-4DA4-EDE4-D8F925D955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89"/>
          <a:stretch/>
        </p:blipFill>
        <p:spPr>
          <a:xfrm>
            <a:off x="1107118" y="3428999"/>
            <a:ext cx="6056312" cy="2675021"/>
          </a:xfrm>
          <a:prstGeom prst="rect">
            <a:avLst/>
          </a:prstGeom>
        </p:spPr>
      </p:pic>
      <p:pic>
        <p:nvPicPr>
          <p:cNvPr id="8" name="Inhaltsplatzhalter 5">
            <a:extLst>
              <a:ext uri="{FF2B5EF4-FFF2-40B4-BE49-F238E27FC236}">
                <a16:creationId xmlns:a16="http://schemas.microsoft.com/office/drawing/2014/main" id="{0496F56F-1FBD-126A-A1AD-21188C0160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3510" y="3874168"/>
            <a:ext cx="5660153" cy="261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9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692AD-DE0C-DABC-6DCD-47F81D7F4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50D6873-494C-ECE2-7169-1B87C774CA43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5250859" cy="4474719"/>
          </a:xfrm>
        </p:spPr>
        <p:txBody>
          <a:bodyPr>
            <a:normAutofit/>
          </a:bodyPr>
          <a:lstStyle/>
          <a:p>
            <a:r>
              <a:rPr lang="de-CH" dirty="0"/>
              <a:t>In der Zeit &amp; Leistung können RAI-Leistungen zusätzlich zum Leistungstarif erfasst und bearbeitet werden</a:t>
            </a:r>
          </a:p>
          <a:p>
            <a:endParaRPr lang="de-CH" dirty="0"/>
          </a:p>
        </p:txBody>
      </p:sp>
      <p:pic>
        <p:nvPicPr>
          <p:cNvPr id="6" name="Grafik 5" descr="Ein Bild, das Text, Screenshot, Software, Display enthält.&#10;&#10;KI-generierte Inhalte können fehlerhaft sein.">
            <a:extLst>
              <a:ext uri="{FF2B5EF4-FFF2-40B4-BE49-F238E27FC236}">
                <a16:creationId xmlns:a16="http://schemas.microsoft.com/office/drawing/2014/main" id="{62B7D47D-F24D-C29B-8210-44BE08DEA2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656"/>
          <a:stretch>
            <a:fillRect/>
          </a:stretch>
        </p:blipFill>
        <p:spPr>
          <a:xfrm>
            <a:off x="6262028" y="1827356"/>
            <a:ext cx="5250859" cy="4474719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9959021-28B4-A29A-1792-54783D35A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/>
              <a:t>Erfassung von RAI-Leistungen</a:t>
            </a:r>
            <a:endParaRPr lang="de-DE" sz="280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7D5836-4140-3530-5939-B7A5A037A2E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14792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4A11B7-C9D7-2DFF-D232-26E58BFED48E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19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026BF-AECE-8D35-5C91-5ECB7C2AF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B26DB20-B7D5-0284-1B13-50BDC8E5AFF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5250859" cy="4474719"/>
          </a:xfrm>
        </p:spPr>
        <p:txBody>
          <a:bodyPr>
            <a:normAutofit/>
          </a:bodyPr>
          <a:lstStyle/>
          <a:p>
            <a:r>
              <a:rPr lang="de-CH" dirty="0"/>
              <a:t>In der Administration &gt; Kataloge &gt; Leistungskatalog RAI kann ein Leistungstarif «Als Standard verwenden» definiert werden</a:t>
            </a:r>
          </a:p>
          <a:p>
            <a:r>
              <a:rPr lang="de-CH" dirty="0"/>
              <a:t>Dieser wird bei neuen Einträgen in der Pflegeplanung, in Zeit &amp; Leistung und dem Soll-, </a:t>
            </a:r>
            <a:r>
              <a:rPr lang="de-CH" dirty="0" err="1"/>
              <a:t>Istvergleich</a:t>
            </a:r>
            <a:r>
              <a:rPr lang="de-CH" dirty="0"/>
              <a:t> herangezogen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93D1623-4178-3261-6C16-7DA21C46A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/>
              <a:t>Standard-Leistungstarif</a:t>
            </a:r>
            <a:endParaRPr lang="de-DE" sz="280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34C3F9-6DAB-0690-0C95-576D1D0F1E3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err="1"/>
              <a:t>Issue</a:t>
            </a:r>
            <a:r>
              <a:rPr lang="de-CH" sz="2200"/>
              <a:t> 14863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7309DD-C26D-87DC-7D93-5B07099587A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6</a:t>
            </a:fld>
            <a:endParaRPr lang="de-DE"/>
          </a:p>
        </p:txBody>
      </p:sp>
      <p:pic>
        <p:nvPicPr>
          <p:cNvPr id="6" name="Grafik 5" descr="Ein Bild, das Text, Screenshot, Display, Software enthält.&#10;&#10;KI-generierte Inhalte können fehlerhaft sein.">
            <a:extLst>
              <a:ext uri="{FF2B5EF4-FFF2-40B4-BE49-F238E27FC236}">
                <a16:creationId xmlns:a16="http://schemas.microsoft.com/office/drawing/2014/main" id="{1D18B264-57CB-CD83-8AE0-76BE71B20D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687" y="3290312"/>
            <a:ext cx="5252400" cy="1516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128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5D8AE-C755-CA33-DCDA-EEE063219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E91376-0E0D-6369-3EA3-AE44C59EAF6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5250859" cy="4474719"/>
          </a:xfrm>
        </p:spPr>
        <p:txBody>
          <a:bodyPr>
            <a:normAutofit/>
          </a:bodyPr>
          <a:lstStyle/>
          <a:p>
            <a:r>
              <a:rPr lang="de-CH" dirty="0"/>
              <a:t>Der neue Katalog wurde implementiert</a:t>
            </a:r>
          </a:p>
          <a:p>
            <a:r>
              <a:rPr lang="de-CH" dirty="0"/>
              <a:t>Die Erweiterung um die Ziele aus NANDA Plus ist möglich</a:t>
            </a:r>
          </a:p>
          <a:p>
            <a:r>
              <a:rPr lang="de-CH" dirty="0"/>
              <a:t>Bei Auswahl der Problemtitel wird die Gruppe in der Übersicht angezeigt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EC9A56E-4215-DEFF-A9D6-CE60CDF89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dirty="0"/>
              <a:t>NANDA Katalog 2024-2026</a:t>
            </a:r>
            <a:endParaRPr lang="de-DE" sz="2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202C23-AC1F-6A00-BF15-2A9DDCBA00C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14866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ECAF9A-EF93-98E3-08FA-0A699A026EDD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7</a:t>
            </a:fld>
            <a:endParaRPr lang="de-DE"/>
          </a:p>
        </p:txBody>
      </p:sp>
      <p:pic>
        <p:nvPicPr>
          <p:cNvPr id="10" name="Grafik 9" descr="Ein Bild, das Text, Screenshot, Software, Zahl enthält.&#10;&#10;KI-generierte Inhalte können fehlerhaft sein.">
            <a:extLst>
              <a:ext uri="{FF2B5EF4-FFF2-40B4-BE49-F238E27FC236}">
                <a16:creationId xmlns:a16="http://schemas.microsoft.com/office/drawing/2014/main" id="{B293A79A-4764-74CE-BA8C-BFC14FAD4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2687" y="2702558"/>
            <a:ext cx="5252400" cy="26918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16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39074-8409-F086-1417-6E1E4512A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4EF84F6-DDB9-9757-6411-CCBDF9E4A5E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10822984" cy="4474719"/>
          </a:xfrm>
        </p:spPr>
        <p:txBody>
          <a:bodyPr>
            <a:normAutofit/>
          </a:bodyPr>
          <a:lstStyle/>
          <a:p>
            <a:r>
              <a:rPr lang="de-CH" dirty="0"/>
              <a:t>Der elektronische </a:t>
            </a:r>
            <a:r>
              <a:rPr lang="de-CH" dirty="0" err="1"/>
              <a:t>Mediplan</a:t>
            </a:r>
            <a:r>
              <a:rPr lang="de-CH" dirty="0"/>
              <a:t> kann eingelesen und ausgedruckt werden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21716A5-7ED9-4EEC-9F84-F1765FB4E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912" y="2629893"/>
            <a:ext cx="5585067" cy="3672182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66A0927-0A11-EAC5-C25D-912CCD58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 err="1"/>
              <a:t>eMediplan</a:t>
            </a:r>
            <a:endParaRPr lang="de-DE" sz="280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E711EE-EBF8-6386-7183-DFA5776B71F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dirty="0" err="1"/>
              <a:t>Issue</a:t>
            </a:r>
            <a:r>
              <a:rPr lang="de-CH" sz="2200" dirty="0"/>
              <a:t> 14815 &amp; 14771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6B73A6-53BE-24CA-25AE-5599D28A031D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46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0D0FC-01C8-B912-A5BC-FA1505888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B267204-FE54-3F9D-3CBD-0BF49B2859D8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700679" y="1827356"/>
            <a:ext cx="5250859" cy="4474719"/>
          </a:xfrm>
        </p:spPr>
        <p:txBody>
          <a:bodyPr>
            <a:normAutofit/>
          </a:bodyPr>
          <a:lstStyle/>
          <a:p>
            <a:r>
              <a:rPr lang="de-CH" dirty="0"/>
              <a:t>Ab dem 01.06.2026 wird OPAN V3 verpflichtend</a:t>
            </a:r>
          </a:p>
          <a:p>
            <a:r>
              <a:rPr lang="de-CH" dirty="0"/>
              <a:t>Übernahme von </a:t>
            </a:r>
            <a:r>
              <a:rPr lang="de-CH" dirty="0" err="1"/>
              <a:t>Klientenstammdaten</a:t>
            </a:r>
            <a:r>
              <a:rPr lang="de-CH" dirty="0"/>
              <a:t> sowie Versicherung, Angehörige und Ärzte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60BC28B-F344-F390-1F2E-A1D438E8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6"/>
            <a:ext cx="10822650" cy="5049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800"/>
              <a:t>OPAN V3</a:t>
            </a:r>
            <a:endParaRPr lang="de-DE" sz="280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38D6253-6FD4-5686-DC59-660EE1B53EB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00088" y="1215038"/>
            <a:ext cx="10823575" cy="395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200" err="1"/>
              <a:t>Issue</a:t>
            </a:r>
            <a:r>
              <a:rPr lang="de-CH" sz="2200"/>
              <a:t> 14817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DDC5FA-9378-147E-25C6-5E4F4F301784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11153375" y="6485059"/>
            <a:ext cx="423019" cy="2364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630A8E-3AC2-4CEA-80D5-B295B6270513}" type="slidenum">
              <a:rPr lang="de-DE" smtClean="0"/>
              <a:pPr>
                <a:spcAft>
                  <a:spcPts val="600"/>
                </a:spcAft>
              </a:pPr>
              <a:t>9</a:t>
            </a:fld>
            <a:endParaRPr lang="de-DE"/>
          </a:p>
        </p:txBody>
      </p:sp>
      <p:pic>
        <p:nvPicPr>
          <p:cNvPr id="6" name="Grafik 5" descr="Ein Bild, das Text, Screenshot, Software, Zahl enthält.&#10;&#10;KI-generierte Inhalte können fehlerhaft sein.">
            <a:extLst>
              <a:ext uri="{FF2B5EF4-FFF2-40B4-BE49-F238E27FC236}">
                <a16:creationId xmlns:a16="http://schemas.microsoft.com/office/drawing/2014/main" id="{63FC4257-2BDF-BA94-423A-E6B0A2C2F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966" y="1827356"/>
            <a:ext cx="4935841" cy="4442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269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xus">
  <a:themeElements>
    <a:clrScheme name="NEXU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80F2E"/>
      </a:accent1>
      <a:accent2>
        <a:srgbClr val="4F6792"/>
      </a:accent2>
      <a:accent3>
        <a:srgbClr val="1F2336"/>
      </a:accent3>
      <a:accent4>
        <a:srgbClr val="E8ECF0"/>
      </a:accent4>
      <a:accent5>
        <a:srgbClr val="9C9D9F"/>
      </a:accent5>
      <a:accent6>
        <a:srgbClr val="BA4C61"/>
      </a:accent6>
      <a:hlink>
        <a:srgbClr val="B80F2E"/>
      </a:hlink>
      <a:folHlink>
        <a:srgbClr val="BA4C61"/>
      </a:folHlink>
    </a:clrScheme>
    <a:fontScheme name="NEXUS-Font">
      <a:majorFont>
        <a:latin typeface="HelveticaNeue LT 75 Bold"/>
        <a:ea typeface=""/>
        <a:cs typeface=""/>
      </a:majorFont>
      <a:minorFont>
        <a:latin typeface="HelveticaNeue LT 55 Roman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80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 marL="171450" indent="-171450" algn="l">
          <a:buClr>
            <a:schemeClr val="accent1"/>
          </a:buClr>
          <a:buFont typeface="HelveticaNeue LT 75 Bold" panose="020B0804020202020204" pitchFamily="34" charset="0"/>
          <a:buChar char="+"/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3" id="{D19C857F-6062-4E26-A910-178CF96AD531}" vid="{0C7A2D17-0F7F-400D-9E90-ECE5176991B2}"/>
    </a:ext>
  </a:extLst>
</a:theme>
</file>

<file path=ppt/theme/theme2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XUS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B80F2E"/>
    </a:accent1>
    <a:accent2>
      <a:srgbClr val="4F6792"/>
    </a:accent2>
    <a:accent3>
      <a:srgbClr val="1F2336"/>
    </a:accent3>
    <a:accent4>
      <a:srgbClr val="E8ECF0"/>
    </a:accent4>
    <a:accent5>
      <a:srgbClr val="9C9D9F"/>
    </a:accent5>
    <a:accent6>
      <a:srgbClr val="BA4C61"/>
    </a:accent6>
    <a:hlink>
      <a:srgbClr val="B80F2E"/>
    </a:hlink>
    <a:folHlink>
      <a:srgbClr val="BA4C6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NEXUS_PowerPoint-Template_SCHWEIZ_2025</Template>
  <TotalTime>0</TotalTime>
  <Words>385</Words>
  <Application>Microsoft Office PowerPoint</Application>
  <PresentationFormat>Benutzerdefiniert</PresentationFormat>
  <Paragraphs>70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Arial</vt:lpstr>
      <vt:lpstr>Helvetica 55 Roman</vt:lpstr>
      <vt:lpstr>Helvetica Neue</vt:lpstr>
      <vt:lpstr>Helvetica Neue LT 55 Roman</vt:lpstr>
      <vt:lpstr>HelveticaNeue LT 43 LightEx</vt:lpstr>
      <vt:lpstr>HelveticaNeue LT 55 Roman</vt:lpstr>
      <vt:lpstr>HelveticaNeue LT 56 Italic</vt:lpstr>
      <vt:lpstr>HelveticaNeueLT Pro 55 Roman</vt:lpstr>
      <vt:lpstr>nexus</vt:lpstr>
      <vt:lpstr>Releasepräsentation 2025.0</vt:lpstr>
      <vt:lpstr>NEXUS / SPITEX Highlights &amp; neue Funktionen</vt:lpstr>
      <vt:lpstr>Leistungsüberschreitung</vt:lpstr>
      <vt:lpstr>Soll-, Istvergleich</vt:lpstr>
      <vt:lpstr>Erfassung von RAI-Leistungen</vt:lpstr>
      <vt:lpstr>Standard-Leistungstarif</vt:lpstr>
      <vt:lpstr>NANDA Katalog 2024-2026</vt:lpstr>
      <vt:lpstr>eMediplan</vt:lpstr>
      <vt:lpstr>OPAN V3</vt:lpstr>
      <vt:lpstr>Patientenbeteiligung</vt:lpstr>
      <vt:lpstr>SASIS VeKa Abgleich</vt:lpstr>
      <vt:lpstr>Automatische Journaleinträge &amp; Passwortregelung</vt:lpstr>
      <vt:lpstr>Verlaufseinträge</vt:lpstr>
      <vt:lpstr>Berichte</vt:lpstr>
    </vt:vector>
  </TitlesOfParts>
  <Company>Nexus Schweiz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Roser Kathrin</dc:creator>
  <cp:lastModifiedBy>Roser Kathrin</cp:lastModifiedBy>
  <cp:revision>21</cp:revision>
  <dcterms:created xsi:type="dcterms:W3CDTF">2025-07-09T07:48:29Z</dcterms:created>
  <dcterms:modified xsi:type="dcterms:W3CDTF">2025-07-24T14:28:52Z</dcterms:modified>
</cp:coreProperties>
</file>