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3" r:id="rId1"/>
  </p:sldMasterIdLst>
  <p:notesMasterIdLst>
    <p:notesMasterId r:id="rId24"/>
  </p:notesMasterIdLst>
  <p:handoutMasterIdLst>
    <p:handoutMasterId r:id="rId25"/>
  </p:handoutMasterIdLst>
  <p:sldIdLst>
    <p:sldId id="308" r:id="rId2"/>
    <p:sldId id="291" r:id="rId3"/>
    <p:sldId id="307" r:id="rId4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51" r:id="rId41"/>
    <p:sldId id="352" r:id="rId42"/>
    <p:sldId id="353" r:id="rId43"/>
    <p:sldId id="354" r:id="rId44"/>
    <p:sldId id="355" r:id="rId45"/>
    <p:sldId id="321" r:id="rId11"/>
    <p:sldId id="356" r:id="rId46"/>
    <p:sldId id="323" r:id="rId13"/>
    <p:sldId id="357" r:id="rId47"/>
    <p:sldId id="358" r:id="rId48"/>
    <p:sldId id="359" r:id="rId49"/>
    <p:sldId id="360" r:id="rId50"/>
    <p:sldId id="361" r:id="rId51"/>
    <p:sldId id="362" r:id="rId52"/>
    <p:sldId id="363" r:id="rId53"/>
    <p:sldId id="364" r:id="rId54"/>
    <p:sldId id="365" r:id="rId55"/>
    <p:sldId id="366" r:id="rId56"/>
  </p:sldIdLst>
  <p:sldSz cx="12190413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6">
          <p15:clr>
            <a:srgbClr val="A4A3A4"/>
          </p15:clr>
        </p15:guide>
        <p15:guide id="2" orient="horz" pos="998">
          <p15:clr>
            <a:srgbClr val="A4A3A4"/>
          </p15:clr>
        </p15:guide>
        <p15:guide id="3" pos="4180" userDrawn="1">
          <p15:clr>
            <a:srgbClr val="A4A3A4"/>
          </p15:clr>
        </p15:guide>
        <p15:guide id="4" pos="3477" userDrawn="1">
          <p15:clr>
            <a:srgbClr val="A4A3A4"/>
          </p15:clr>
        </p15:guide>
        <p15:guide id="5" pos="7241" userDrawn="1">
          <p15:clr>
            <a:srgbClr val="A4A3A4"/>
          </p15:clr>
        </p15:guide>
        <p15:guide id="6" pos="528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EB1D87-04DA-D232-D646-F2C52DBC5EBF}" name="Dold Sabine" initials="SD" userId="S::Sabine.Dold@nexus-ag.de::bc150946-7eae-4efb-b662-c6e0b6885f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F2E"/>
    <a:srgbClr val="E0E7EC"/>
    <a:srgbClr val="9C9D9F"/>
    <a:srgbClr val="E0E8EB"/>
    <a:srgbClr val="F2F2F2"/>
    <a:srgbClr val="D9D9D9"/>
    <a:srgbClr val="2F3E66"/>
    <a:srgbClr val="E2E2E2"/>
    <a:srgbClr val="E7ECF0"/>
    <a:srgbClr val="E8EC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75581" autoAdjust="0"/>
  </p:normalViewPr>
  <p:slideViewPr>
    <p:cSldViewPr snapToGrid="0" snapToObjects="1" showGuides="1">
      <p:cViewPr varScale="1">
        <p:scale>
          <a:sx n="111" d="100"/>
          <a:sy n="111" d="100"/>
        </p:scale>
        <p:origin x="516" y="96"/>
      </p:cViewPr>
      <p:guideLst>
        <p:guide orient="horz" pos="1146"/>
        <p:guide orient="horz" pos="998"/>
        <p:guide pos="4180"/>
        <p:guide pos="3477"/>
        <p:guide pos="7241"/>
        <p:guide pos="528"/>
        <p:guide orient="horz" pos="3974"/>
      </p:guideLst>
    </p:cSldViewPr>
  </p:slideViewPr>
  <p:outlineViewPr>
    <p:cViewPr>
      <p:scale>
        <a:sx n="33" d="100"/>
        <a:sy n="33" d="100"/>
      </p:scale>
      <p:origin x="0" y="-423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>
        <p:scale>
          <a:sx n="100" d="100"/>
          <a:sy n="100" d="100"/>
        </p:scale>
        <p:origin x="3552" y="-3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4" Type="http://schemas.openxmlformats.org/officeDocument/2006/relationships/slide" Target="slides/slide3.xml"/><Relationship Id="rId27" Type="http://schemas.openxmlformats.org/officeDocument/2006/relationships/viewProps" Target="viewProps.xml"/><Relationship Id="rId30" Type="http://schemas.microsoft.com/office/2018/10/relationships/authors" Target="authors.xml"/>  <Relationship Id="rId31" Type="http://schemas.openxmlformats.org/officeDocument/2006/relationships/slide" Target="slides/slide23.xml"/>
  <Relationship Id="rId32" Type="http://schemas.openxmlformats.org/officeDocument/2006/relationships/slide" Target="slides/slide24.xml"/>
  <Relationship Id="rId33" Type="http://schemas.openxmlformats.org/officeDocument/2006/relationships/slide" Target="slides/slide25.xml"/>
  <Relationship Id="rId34" Type="http://schemas.openxmlformats.org/officeDocument/2006/relationships/slide" Target="slides/slide26.xml"/>
  <Relationship Id="rId35" Type="http://schemas.openxmlformats.org/officeDocument/2006/relationships/slide" Target="slides/slide27.xml"/>
  <Relationship Id="rId36" Type="http://schemas.openxmlformats.org/officeDocument/2006/relationships/slide" Target="slides/slide28.xml"/>
  <Relationship Id="rId37" Type="http://schemas.openxmlformats.org/officeDocument/2006/relationships/slide" Target="slides/slide29.xml"/>
  <Relationship Id="rId38" Type="http://schemas.openxmlformats.org/officeDocument/2006/relationships/slide" Target="slides/slide30.xml"/>
  <Relationship Id="rId39" Type="http://schemas.openxmlformats.org/officeDocument/2006/relationships/slide" Target="slides/slide31.xml"/>
  <Relationship Id="rId40" Type="http://schemas.openxmlformats.org/officeDocument/2006/relationships/slide" Target="slides/slide32.xml"/>
  <Relationship Id="rId41" Type="http://schemas.openxmlformats.org/officeDocument/2006/relationships/slide" Target="slides/slide33.xml"/>
  <Relationship Id="rId42" Type="http://schemas.openxmlformats.org/officeDocument/2006/relationships/slide" Target="slides/slide34.xml"/>
  <Relationship Id="rId43" Type="http://schemas.openxmlformats.org/officeDocument/2006/relationships/slide" Target="slides/slide35.xml"/>
  <Relationship Id="rId44" Type="http://schemas.openxmlformats.org/officeDocument/2006/relationships/slide" Target="slides/slide36.xml"/>
  <Relationship Id="rId45" Type="http://schemas.openxmlformats.org/officeDocument/2006/relationships/slide" Target="slides/slide37.xml"/>
  <Relationship Id="rId46" Type="http://schemas.openxmlformats.org/officeDocument/2006/relationships/slide" Target="slides/slide38.xml"/>
  <Relationship Id="rId47" Type="http://schemas.openxmlformats.org/officeDocument/2006/relationships/slide" Target="slides/slide39.xml"/>
  <Relationship Id="rId48" Type="http://schemas.openxmlformats.org/officeDocument/2006/relationships/slide" Target="slides/slide40.xml"/>
  <Relationship Id="rId49" Type="http://schemas.openxmlformats.org/officeDocument/2006/relationships/slide" Target="slides/slide41.xml"/>
  <Relationship Id="rId50" Type="http://schemas.openxmlformats.org/officeDocument/2006/relationships/slide" Target="slides/slide42.xml"/>
  <Relationship Id="rId51" Type="http://schemas.openxmlformats.org/officeDocument/2006/relationships/slide" Target="slides/slide43.xml"/>
  <Relationship Id="rId52" Type="http://schemas.openxmlformats.org/officeDocument/2006/relationships/slide" Target="slides/slide44.xml"/>
  <Relationship Id="rId53" Type="http://schemas.openxmlformats.org/officeDocument/2006/relationships/slide" Target="slides/slide45.xml"/>
  <Relationship Id="rId54" Type="http://schemas.openxmlformats.org/officeDocument/2006/relationships/slide" Target="slides/slide46.xml"/>
  <Relationship Id="rId55" Type="http://schemas.openxmlformats.org/officeDocument/2006/relationships/slide" Target="slides/slide47.xml"/>
  <Relationship Id="rId56" Type="http://schemas.openxmlformats.org/officeDocument/2006/relationships/slide" Target="slides/slide48.xml"/>
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A100-ADA8-40D8-9833-2B6F6E1407FF}" type="datetimeFigureOut">
              <a:rPr lang="de-DE" sz="1000" smtClean="0"/>
              <a:t>14.04.2026</a:t>
            </a:fld>
            <a:endParaRPr lang="de-DE" sz="100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sz="100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BF972-34A1-48A3-9669-6D737DCAFFF5}" type="slidenum">
              <a:rPr lang="de-DE" sz="1000" smtClean="0"/>
              <a:t>‹Nr.›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2106106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00"/>
            </a:lvl1pPr>
          </a:lstStyle>
          <a:p>
            <a:fld id="{F981D06A-F6D1-479A-A566-715A0CE36CD1}" type="datetimeFigureOut">
              <a:rPr lang="de-DE" smtClean="0"/>
              <a:pPr/>
              <a:t>14.04.2026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82588" y="685800"/>
            <a:ext cx="6092825" cy="3429000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382587" y="4343400"/>
            <a:ext cx="6092825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/>
            </a:lvl1pPr>
          </a:lstStyle>
          <a:p>
            <a:fld id="{EB3C7298-7484-406B-A720-81854D6B4D4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94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Bef>
        <a:spcPts val="0"/>
      </a:spcBef>
      <a:spcAft>
        <a:spcPts val="600"/>
      </a:spcAft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0" indent="0" algn="l" defTabSz="914400" rtl="0" eaLnBrk="1" latinLnBrk="0" hangingPunct="1">
      <a:spcBef>
        <a:spcPts val="0"/>
      </a:spcBef>
      <a:spcAft>
        <a:spcPts val="600"/>
      </a:spcAft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171450" indent="-171450" algn="l" defTabSz="914400" rtl="0" eaLnBrk="1" latinLnBrk="0" hangingPunct="1">
      <a:spcBef>
        <a:spcPts val="0"/>
      </a:spcBef>
      <a:spcAft>
        <a:spcPts val="600"/>
      </a:spcAft>
      <a:buClr>
        <a:schemeClr val="accent2"/>
      </a:buClr>
      <a:buFont typeface="Helvetica Neue" panose="02000A03050000020004" pitchFamily="2" charset="0"/>
      <a:buChar char="+"/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35">
            <a:extLst>
              <a:ext uri="{FF2B5EF4-FFF2-40B4-BE49-F238E27FC236}">
                <a16:creationId xmlns:a16="http://schemas.microsoft.com/office/drawing/2014/main" id="{0B92209E-2B7F-43E7-8DF2-3FCBB59E8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6"/>
            <a:ext cx="12190413" cy="6857107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4E10DCF8-C30B-C0DD-57E2-89B5098AA4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5247" y="1957837"/>
            <a:ext cx="7791450" cy="7332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de-DE" sz="2800" cap="all" baseline="0" dirty="0">
                <a:solidFill>
                  <a:schemeClr val="tx1"/>
                </a:solidFill>
              </a:defRPr>
            </a:lvl1pPr>
          </a:lstStyle>
          <a:p>
            <a:pPr lvl="0" algn="ctr">
              <a:spcAft>
                <a:spcPts val="0"/>
              </a:spcAft>
            </a:pPr>
            <a:r>
              <a:rPr lang="de-DE" dirty="0"/>
              <a:t>UNTERTITEL HINZUFÜGEN</a:t>
            </a:r>
          </a:p>
        </p:txBody>
      </p:sp>
      <p:sp>
        <p:nvSpPr>
          <p:cNvPr id="5" name="Textplatzhalter 7">
            <a:extLst>
              <a:ext uri="{FF2B5EF4-FFF2-40B4-BE49-F238E27FC236}">
                <a16:creationId xmlns:a16="http://schemas.microsoft.com/office/drawing/2014/main" id="{20750712-4C75-DDF6-9792-0FDE8FC595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2963" y="6273282"/>
            <a:ext cx="7473950" cy="40079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Anlass  |  Datum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1777391B-CB89-C33C-58A8-CE38CF9D3C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9237" y="2997585"/>
            <a:ext cx="109634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de-DE" sz="4800" b="0" cap="all" baseline="0" dirty="0">
                <a:latin typeface="+mj-lt"/>
              </a:defRPr>
            </a:lvl1pPr>
          </a:lstStyle>
          <a:p>
            <a:pPr marL="0" lvl="0" indent="0" algn="ctr">
              <a:spcBef>
                <a:spcPts val="0"/>
              </a:spcBef>
              <a:spcAft>
                <a:spcPts val="0"/>
              </a:spcAft>
              <a:buFontTx/>
            </a:pPr>
            <a:r>
              <a:rPr lang="de-DE" dirty="0"/>
              <a:t>TITEL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2405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3AFC4424-EC76-5715-476A-0CA1B24037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74433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81B95D4C-0373-3B8E-30BC-1618FF3C052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770391" y="327203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9E4417DD-AC11-CFBF-5FE8-396AEF6D56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70391" y="360905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2927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018D28B9-1D01-96A9-5E35-8AD167D327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55909" y="23477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818736" y="234380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449D8110-9E34-D692-755A-348A7B23954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52702" y="4354545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7" name="Textplatzhalter 14">
            <a:extLst>
              <a:ext uri="{FF2B5EF4-FFF2-40B4-BE49-F238E27FC236}">
                <a16:creationId xmlns:a16="http://schemas.microsoft.com/office/drawing/2014/main" id="{658CA0A1-55D1-A5FF-035A-503A14E5564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552702" y="4691565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AD3F4D01-1388-75A2-7980-1EAD615B556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13488" y="4349741"/>
            <a:ext cx="3217692" cy="37471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295CF3EE-CEA3-600E-98CD-34CC23723CD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3488" y="4686761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 algn="ctr"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13426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23EC15ED-FABB-675F-8ECA-D9BF064DB5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Bildplatzhalter 20">
            <a:extLst>
              <a:ext uri="{FF2B5EF4-FFF2-40B4-BE49-F238E27FC236}">
                <a16:creationId xmlns:a16="http://schemas.microsoft.com/office/drawing/2014/main" id="{D2794ED4-0582-451D-B1F8-26C84530B3D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390979" y="292831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" name="Textplatzhalter 14">
            <a:extLst>
              <a:ext uri="{FF2B5EF4-FFF2-40B4-BE49-F238E27FC236}">
                <a16:creationId xmlns:a16="http://schemas.microsoft.com/office/drawing/2014/main" id="{2269EE15-6B75-6856-9842-23EA10721F3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609221" y="173780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5" name="Bildplatzhalter 20">
            <a:extLst>
              <a:ext uri="{FF2B5EF4-FFF2-40B4-BE49-F238E27FC236}">
                <a16:creationId xmlns:a16="http://schemas.microsoft.com/office/drawing/2014/main" id="{8A158BB7-5DAC-BD13-499E-BD42490FD6C5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67367" y="1737805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CEACFBEC-B052-D89D-E0D1-5494D9F1E12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5562958" y="2924280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3" name="Textplatzhalter 14">
            <a:extLst>
              <a:ext uri="{FF2B5EF4-FFF2-40B4-BE49-F238E27FC236}">
                <a16:creationId xmlns:a16="http://schemas.microsoft.com/office/drawing/2014/main" id="{22C8AAFA-E237-16BE-E196-7EB26B3E21B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609221" y="207482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8" name="Textplatzhalter 14">
            <a:extLst>
              <a:ext uri="{FF2B5EF4-FFF2-40B4-BE49-F238E27FC236}">
                <a16:creationId xmlns:a16="http://schemas.microsoft.com/office/drawing/2014/main" id="{F90F0F47-6E96-3024-3C5F-7F31F180817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3287874" y="439447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0" name="Textplatzhalter 14">
            <a:extLst>
              <a:ext uri="{FF2B5EF4-FFF2-40B4-BE49-F238E27FC236}">
                <a16:creationId xmlns:a16="http://schemas.microsoft.com/office/drawing/2014/main" id="{33B264CF-5774-0448-F66F-885BD57E42C3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3287874" y="473149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  <p:sp>
        <p:nvSpPr>
          <p:cNvPr id="11" name="Textplatzhalter 14">
            <a:extLst>
              <a:ext uri="{FF2B5EF4-FFF2-40B4-BE49-F238E27FC236}">
                <a16:creationId xmlns:a16="http://schemas.microsoft.com/office/drawing/2014/main" id="{87F58031-B066-6FDB-A224-73210CC7E32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475559" y="4394446"/>
            <a:ext cx="3217692" cy="37471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8C3A183C-C4D5-D611-1B88-20D76DDEF20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475559" y="4731466"/>
            <a:ext cx="3217692" cy="374717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  <a:lvl2pPr>
              <a:defRPr/>
            </a:lvl2pPr>
          </a:lstStyle>
          <a:p>
            <a:pPr lvl="1"/>
            <a:r>
              <a:rPr lang="de-DE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1662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3B96A85-1AC5-F2F6-3904-C4EDE2805A0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050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grey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322444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6F69BB40-4A9D-4661-D447-ED73151645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4448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78AD5-0B63-797E-4BFC-DF927A0B16FA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24D5CC5D-49FE-4F9A-C287-DE2ECA0F4C5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120457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xagon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1461F4DD-9C10-1B60-5094-B7EEBBF02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383321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920738-1162-9A06-4336-D648C6EFBFA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C03092B3-861B-4F8A-0DEB-54475DC3D90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419791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cons">
    <p:bg>
      <p:bgPr>
        <a:solidFill>
          <a:srgbClr val="E0E8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3222305-EFB5-48C4-8ACB-F07EFE5EC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3" name="Inhaltsplatzhalter 4"/>
          <p:cNvSpPr>
            <a:spLocks noGrp="1"/>
          </p:cNvSpPr>
          <p:nvPr>
            <p:ph sz="quarter" idx="15" hasCustomPrompt="1"/>
          </p:nvPr>
        </p:nvSpPr>
        <p:spPr>
          <a:xfrm>
            <a:off x="700679" y="1827356"/>
            <a:ext cx="10822650" cy="413843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5443D082-15C3-2E38-33E3-FFBB1546F6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</p:spTree>
    <p:extLst>
      <p:ext uri="{BB962C8B-B14F-4D97-AF65-F5344CB8AC3E}">
        <p14:creationId xmlns:p14="http://schemas.microsoft.com/office/powerpoint/2010/main" val="6646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D9D9D9">
              <a:alpha val="67059"/>
            </a:srgbClr>
          </a:solidFill>
        </p:spPr>
        <p:txBody>
          <a:bodyPr lIns="180000" tIns="180000" rIns="180000" bIns="180000" anchor="ctr"/>
          <a:lstStyle>
            <a:lvl1pPr>
              <a:defRPr sz="3600" b="0"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74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>
            <a:extLst>
              <a:ext uri="{FF2B5EF4-FFF2-40B4-BE49-F238E27FC236}">
                <a16:creationId xmlns:a16="http://schemas.microsoft.com/office/drawing/2014/main" id="{EF74D96E-2905-00E2-50CE-BC22AFC574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0413" cy="6858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8500" y="4198652"/>
            <a:ext cx="5553064" cy="1865327"/>
          </a:xfrm>
          <a:prstGeom prst="roundRect">
            <a:avLst>
              <a:gd name="adj" fmla="val 4293"/>
            </a:avLst>
          </a:prstGeom>
          <a:solidFill>
            <a:srgbClr val="B80F2E"/>
          </a:solidFill>
        </p:spPr>
        <p:txBody>
          <a:bodyPr lIns="180000" tIns="180000" rIns="180000" bIns="180000" anchor="ctr"/>
          <a:lstStyle>
            <a:lvl1pPr>
              <a:defRPr sz="36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98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A36F2A2A-8694-96DC-E1A7-C0649FEBDCB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6" name="Inhaltsplatzhalter 4">
            <a:extLst>
              <a:ext uri="{FF2B5EF4-FFF2-40B4-BE49-F238E27FC236}">
                <a16:creationId xmlns:a16="http://schemas.microsoft.com/office/drawing/2014/main" id="{08751696-A571-B779-992C-2CE51B16BB2D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262028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86C31EA-5C70-3C34-D3CE-C3B605B821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0A21208E-4352-DF6C-7B3D-DD09D9F9E34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838444-01DE-0A7C-C193-560B50662849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06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4">
            <a:extLst>
              <a:ext uri="{FF2B5EF4-FFF2-40B4-BE49-F238E27FC236}">
                <a16:creationId xmlns:a16="http://schemas.microsoft.com/office/drawing/2014/main" id="{C520CBD6-92AA-DAAB-F9C6-717041DF54D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00679" y="1827356"/>
            <a:ext cx="5250859" cy="447471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8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 Ebene 1</a:t>
            </a:r>
          </a:p>
          <a:p>
            <a:pPr lvl="1"/>
            <a:r>
              <a:rPr lang="de-DE" noProof="0" dirty="0"/>
              <a:t>Aufzählung Ebene 2</a:t>
            </a:r>
          </a:p>
          <a:p>
            <a:pPr lvl="2"/>
            <a:r>
              <a:rPr lang="de-DE" noProof="0" dirty="0"/>
              <a:t>Aufzählung Ebene 3</a:t>
            </a:r>
          </a:p>
          <a:p>
            <a:pPr lvl="3"/>
            <a:r>
              <a:rPr lang="de-DE" noProof="0" dirty="0"/>
              <a:t>Aufzählung Ebene 4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03A72672-97F6-0B1E-C7AA-FD08858DE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6BE2350-F69E-EE30-0772-9E2137662AD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65C26E07-F864-CE9E-AC47-AE61BA092A7E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>
          <a:xfrm>
            <a:off x="11153375" y="6485059"/>
            <a:ext cx="423019" cy="236416"/>
          </a:xfrm>
        </p:spPr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Bildplatzhalter 6">
            <a:extLst>
              <a:ext uri="{FF2B5EF4-FFF2-40B4-BE49-F238E27FC236}">
                <a16:creationId xmlns:a16="http://schemas.microsoft.com/office/drawing/2014/main" id="{5DE8C133-B717-B6C7-0768-F47491A6393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gray">
          <a:xfrm>
            <a:off x="6262687" y="1827356"/>
            <a:ext cx="5252400" cy="4442258"/>
          </a:xfrm>
          <a:prstGeom prst="rect">
            <a:avLst/>
          </a:prstGeom>
        </p:spPr>
        <p:txBody>
          <a:bodyPr tIns="0" bIns="540000" anchor="ctr"/>
          <a:lstStyle>
            <a:lvl1pPr algn="ctr">
              <a:defRPr sz="1000" b="0" i="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3262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oundRect">
            <a:avLst>
              <a:gd name="adj" fmla="val 6571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oundRect">
            <a:avLst>
              <a:gd name="adj" fmla="val 585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oundRect">
            <a:avLst>
              <a:gd name="adj" fmla="val 5624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9818236-93DE-4D20-B1C0-08A6E2A2AF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998765" y="348122"/>
            <a:ext cx="1493148" cy="2364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83BFC5-8714-6EDE-4BE7-67E20FE015B6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B3876320-C627-DF92-46B8-AF7926C642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DA35904F-66B2-1527-7F9F-720544E44F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BD699E05-2BBB-4628-BBE2-EE34D8AA0B32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1F9779EB-D14D-AB46-A687-205DC0EB5C16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705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ot, Karminrot, Grafiken enthält.&#10;&#10;KI-generierte Inhalte können fehlerhaft sein.">
            <a:extLst>
              <a:ext uri="{FF2B5EF4-FFF2-40B4-BE49-F238E27FC236}">
                <a16:creationId xmlns:a16="http://schemas.microsoft.com/office/drawing/2014/main" id="{D454552A-E2E4-A38C-ED54-651D5744B4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612710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: abgerundete Ecken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1819725"/>
            <a:ext cx="5238935" cy="1656000"/>
          </a:xfrm>
          <a:prstGeom prst="roundRect">
            <a:avLst>
              <a:gd name="adj" fmla="val 6205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237365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087297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612710"/>
            <a:ext cx="5238935" cy="1656000"/>
          </a:xfrm>
          <a:prstGeom prst="roundRect">
            <a:avLst>
              <a:gd name="adj" fmla="val 6786"/>
            </a:avLst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030350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3880282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0F9B84-321F-F77E-91C9-BA0FE64AA3E7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Inhaltsplatzhalter 4">
            <a:extLst>
              <a:ext uri="{FF2B5EF4-FFF2-40B4-BE49-F238E27FC236}">
                <a16:creationId xmlns:a16="http://schemas.microsoft.com/office/drawing/2014/main" id="{F76D98F5-5CFC-8A01-0E5B-587B053F079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527542"/>
            <a:ext cx="3394624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99E1D4B0-EEB9-C8C4-0AB3-B3F1FF748316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3141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215D7C4E-821A-712C-1213-BC2E61BF362C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5422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0" name="Inhaltsplatzhalter 4">
            <a:extLst>
              <a:ext uri="{FF2B5EF4-FFF2-40B4-BE49-F238E27FC236}">
                <a16:creationId xmlns:a16="http://schemas.microsoft.com/office/drawing/2014/main" id="{4955B6B7-CBE6-275A-F4BB-14C0EB826511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3141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59065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s Icons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fik 21">
            <a:extLst>
              <a:ext uri="{FF2B5EF4-FFF2-40B4-BE49-F238E27FC236}">
                <a16:creationId xmlns:a16="http://schemas.microsoft.com/office/drawing/2014/main" id="{845FE496-1182-47F0-BD85-2900F52A7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1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1032022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2168975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679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37" name="Bildplatzhalter 23"/>
          <p:cNvSpPr>
            <a:spLocks noGrp="1"/>
          </p:cNvSpPr>
          <p:nvPr>
            <p:ph type="pic" sz="quarter" idx="41" hasCustomPrompt="1"/>
          </p:nvPr>
        </p:nvSpPr>
        <p:spPr>
          <a:xfrm>
            <a:off x="1032310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0" name="Textplatzhalter 28"/>
          <p:cNvSpPr>
            <a:spLocks noGrp="1"/>
          </p:cNvSpPr>
          <p:nvPr>
            <p:ph type="body" sz="quarter" idx="42" hasCustomPrompt="1"/>
          </p:nvPr>
        </p:nvSpPr>
        <p:spPr>
          <a:xfrm>
            <a:off x="2169263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2112699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3" name="Bildplatzhalter 23"/>
          <p:cNvSpPr>
            <a:spLocks noGrp="1"/>
          </p:cNvSpPr>
          <p:nvPr>
            <p:ph type="pic" sz="quarter" idx="44" hasCustomPrompt="1"/>
          </p:nvPr>
        </p:nvSpPr>
        <p:spPr>
          <a:xfrm>
            <a:off x="6423645" y="2530339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4" name="Textplatzhalter 28"/>
          <p:cNvSpPr>
            <a:spLocks noGrp="1"/>
          </p:cNvSpPr>
          <p:nvPr>
            <p:ph type="body" sz="quarter" idx="45" hasCustomPrompt="1"/>
          </p:nvPr>
        </p:nvSpPr>
        <p:spPr>
          <a:xfrm>
            <a:off x="7560598" y="2380271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56" name="Rechteck 5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6092014" y="3905684"/>
            <a:ext cx="5238935" cy="165600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57" name="Bildplatzhalter 23"/>
          <p:cNvSpPr>
            <a:spLocks noGrp="1"/>
          </p:cNvSpPr>
          <p:nvPr>
            <p:ph type="pic" sz="quarter" idx="47" hasCustomPrompt="1"/>
          </p:nvPr>
        </p:nvSpPr>
        <p:spPr>
          <a:xfrm>
            <a:off x="6423645" y="4323324"/>
            <a:ext cx="865144" cy="873751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58" name="Textplatzhalter 28"/>
          <p:cNvSpPr>
            <a:spLocks noGrp="1"/>
          </p:cNvSpPr>
          <p:nvPr>
            <p:ph type="body" sz="quarter" idx="48" hasCustomPrompt="1"/>
          </p:nvPr>
        </p:nvSpPr>
        <p:spPr>
          <a:xfrm>
            <a:off x="7560598" y="4173256"/>
            <a:ext cx="3394336" cy="324755"/>
          </a:xfrm>
          <a:prstGeom prst="rect">
            <a:avLst/>
          </a:prstGeom>
        </p:spPr>
        <p:txBody>
          <a:bodyPr/>
          <a:lstStyle>
            <a:lvl1pPr>
              <a:defRPr lang="de-DE" sz="1400" b="0" i="0" kern="1200" cap="all" baseline="0" dirty="0">
                <a:solidFill>
                  <a:schemeClr val="accent5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 dirty="0"/>
              <a:t>Überschrift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6B353D-D908-A9F9-6969-761E6FB8C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F6CA401D-86C7-2D7B-6591-036A94E608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59F6F64-BF84-B200-DFA7-2681FE7ED4D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168975" y="282694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7" name="Inhaltsplatzhalter 4">
            <a:extLst>
              <a:ext uri="{FF2B5EF4-FFF2-40B4-BE49-F238E27FC236}">
                <a16:creationId xmlns:a16="http://schemas.microsoft.com/office/drawing/2014/main" id="{5A61D444-9325-CFE8-11DE-C81B7EDB8D85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2169263" y="4613533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8" name="Inhaltsplatzhalter 4">
            <a:extLst>
              <a:ext uri="{FF2B5EF4-FFF2-40B4-BE49-F238E27FC236}">
                <a16:creationId xmlns:a16="http://schemas.microsoft.com/office/drawing/2014/main" id="{1E9ECD0C-E292-BF1C-FA30-4214E9D3614F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7560598" y="2841677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9" name="Inhaltsplatzhalter 4">
            <a:extLst>
              <a:ext uri="{FF2B5EF4-FFF2-40B4-BE49-F238E27FC236}">
                <a16:creationId xmlns:a16="http://schemas.microsoft.com/office/drawing/2014/main" id="{966709A7-93AB-45B9-B18D-6FBFB73DBF7B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560598" y="4613532"/>
            <a:ext cx="3394336" cy="773701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6591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4C7AC815-45DD-E844-AD1B-23C3D0B60705}"/>
              </a:ext>
            </a:extLst>
          </p:cNvPr>
          <p:cNvSpPr/>
          <p:nvPr userDrawn="1"/>
        </p:nvSpPr>
        <p:spPr>
          <a:xfrm>
            <a:off x="3053210" y="4991735"/>
            <a:ext cx="2211207" cy="1476000"/>
          </a:xfrm>
          <a:prstGeom prst="roundRect">
            <a:avLst>
              <a:gd name="adj" fmla="val 884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476000"/>
          </a:xfrm>
          <a:prstGeom prst="roundRect">
            <a:avLst>
              <a:gd name="adj" fmla="val 818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4F08E41-F295-6E48-9DAA-118217F84B8E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476000"/>
          </a:xfrm>
          <a:prstGeom prst="roundRect">
            <a:avLst>
              <a:gd name="adj" fmla="val 753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CF6C913-86E3-8A44-A98D-D371034E31F1}"/>
              </a:ext>
            </a:extLst>
          </p:cNvPr>
          <p:cNvSpPr/>
          <p:nvPr userDrawn="1"/>
        </p:nvSpPr>
        <p:spPr>
          <a:xfrm>
            <a:off x="3053210" y="3410267"/>
            <a:ext cx="2211207" cy="1476000"/>
          </a:xfrm>
          <a:prstGeom prst="roundRect">
            <a:avLst>
              <a:gd name="adj" fmla="val 688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A4D65959-613D-BF44-B6ED-23EDF9A77D6B}"/>
              </a:ext>
            </a:extLst>
          </p:cNvPr>
          <p:cNvSpPr/>
          <p:nvPr userDrawn="1"/>
        </p:nvSpPr>
        <p:spPr>
          <a:xfrm>
            <a:off x="5757332" y="3410267"/>
            <a:ext cx="5765995" cy="1476000"/>
          </a:xfrm>
          <a:prstGeom prst="roundRect">
            <a:avLst>
              <a:gd name="adj" fmla="val 688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72A182D9-5D3F-3347-8175-A5EC41876BD3}"/>
              </a:ext>
            </a:extLst>
          </p:cNvPr>
          <p:cNvSpPr/>
          <p:nvPr userDrawn="1"/>
        </p:nvSpPr>
        <p:spPr>
          <a:xfrm>
            <a:off x="5757668" y="4991735"/>
            <a:ext cx="5765995" cy="1476000"/>
          </a:xfrm>
          <a:prstGeom prst="roundRect">
            <a:avLst>
              <a:gd name="adj" fmla="val 49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7" y="256178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7">
            <a:extLst>
              <a:ext uri="{FF2B5EF4-FFF2-40B4-BE49-F238E27FC236}">
                <a16:creationId xmlns:a16="http://schemas.microsoft.com/office/drawing/2014/main" id="{9A2CBB7C-9EBE-A746-BC08-89A997723B90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4149717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9">
            <a:extLst>
              <a:ext uri="{FF2B5EF4-FFF2-40B4-BE49-F238E27FC236}">
                <a16:creationId xmlns:a16="http://schemas.microsoft.com/office/drawing/2014/main" id="{DA145D9E-D9E5-DA42-8C36-804786F4B4B3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416" y="5727451"/>
            <a:ext cx="492916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1307506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39"/>
          <p:cNvSpPr>
            <a:spLocks noGrp="1"/>
          </p:cNvSpPr>
          <p:nvPr>
            <p:ph type="body" sz="quarter" idx="15"/>
          </p:nvPr>
        </p:nvSpPr>
        <p:spPr>
          <a:xfrm>
            <a:off x="3105509" y="3529252"/>
            <a:ext cx="2080988" cy="12650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44" name="Textplatzhalter 39"/>
          <p:cNvSpPr>
            <a:spLocks noGrp="1"/>
          </p:cNvSpPr>
          <p:nvPr>
            <p:ph type="body" sz="quarter" idx="17"/>
          </p:nvPr>
        </p:nvSpPr>
        <p:spPr>
          <a:xfrm>
            <a:off x="3105509" y="5093292"/>
            <a:ext cx="2089883" cy="13075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i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89103" y="1922802"/>
            <a:ext cx="5474314" cy="1307507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  <a:defRPr sz="1600"/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8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5889103" y="3520511"/>
            <a:ext cx="5474314" cy="12907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60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5889103" y="5087768"/>
            <a:ext cx="5474314" cy="1313032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25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4EA75762-5B14-CBAB-41F8-77C4A2A1B463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1080000"/>
          </a:xfrm>
          <a:prstGeom prst="roundRect">
            <a:avLst>
              <a:gd name="adj" fmla="val 9537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35759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7332" y="5402735"/>
            <a:ext cx="5765995" cy="1080000"/>
          </a:xfrm>
          <a:prstGeom prst="roundRect">
            <a:avLst>
              <a:gd name="adj" fmla="val 10429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210" y="5402735"/>
            <a:ext cx="2211207" cy="1080000"/>
          </a:xfrm>
          <a:prstGeom prst="roundRect">
            <a:avLst>
              <a:gd name="adj" fmla="val 13993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593153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5509" y="5496737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103" y="5496737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7668" y="3021492"/>
            <a:ext cx="5765995" cy="1080000"/>
          </a:xfrm>
          <a:prstGeom prst="roundRect">
            <a:avLst>
              <a:gd name="adj" fmla="val 7755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3546" y="3020112"/>
            <a:ext cx="2211207" cy="1080000"/>
          </a:xfrm>
          <a:prstGeom prst="roundRect">
            <a:avLst>
              <a:gd name="adj" fmla="val 13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089" y="3550289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5845" y="3115494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89439" y="3115494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7332" y="4218350"/>
            <a:ext cx="5765995" cy="1080000"/>
          </a:xfrm>
          <a:prstGeom prst="roundRect">
            <a:avLst>
              <a:gd name="adj" fmla="val 864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3210" y="4211424"/>
            <a:ext cx="2211207" cy="1080000"/>
          </a:xfrm>
          <a:prstGeom prst="roundRect">
            <a:avLst>
              <a:gd name="adj" fmla="val 1221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4747147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5509" y="4312352"/>
            <a:ext cx="2096730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89103" y="4312352"/>
            <a:ext cx="5474314" cy="89141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86125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843CE419-666D-594F-1513-40064D66D62D}"/>
              </a:ext>
            </a:extLst>
          </p:cNvPr>
          <p:cNvSpPr/>
          <p:nvPr userDrawn="1"/>
        </p:nvSpPr>
        <p:spPr>
          <a:xfrm>
            <a:off x="700679" y="1828799"/>
            <a:ext cx="2259658" cy="4650845"/>
          </a:xfrm>
          <a:prstGeom prst="roundRect">
            <a:avLst>
              <a:gd name="adj" fmla="val 4314"/>
            </a:avLst>
          </a:prstGeom>
          <a:solidFill>
            <a:srgbClr val="2229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36225C6-4515-4247-951A-A91CE45DF5C1}"/>
              </a:ext>
            </a:extLst>
          </p:cNvPr>
          <p:cNvSpPr/>
          <p:nvPr userDrawn="1"/>
        </p:nvSpPr>
        <p:spPr>
          <a:xfrm>
            <a:off x="5757332" y="1828800"/>
            <a:ext cx="5765995" cy="792000"/>
          </a:xfrm>
          <a:prstGeom prst="roundRect">
            <a:avLst>
              <a:gd name="adj" fmla="val 15452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101B71CF-0D91-9C42-ADE1-C72F09380ADA}"/>
              </a:ext>
            </a:extLst>
          </p:cNvPr>
          <p:cNvSpPr/>
          <p:nvPr userDrawn="1"/>
        </p:nvSpPr>
        <p:spPr>
          <a:xfrm>
            <a:off x="3053210" y="1828800"/>
            <a:ext cx="2211207" cy="792000"/>
          </a:xfrm>
          <a:prstGeom prst="roundRect">
            <a:avLst>
              <a:gd name="adj" fmla="val 16667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1" name="Gerade Verbindung 16">
            <a:extLst>
              <a:ext uri="{FF2B5EF4-FFF2-40B4-BE49-F238E27FC236}">
                <a16:creationId xmlns:a16="http://schemas.microsoft.com/office/drawing/2014/main" id="{26709F04-F583-DB40-954B-0868FC877D7E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4753" y="221555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platzhalter 37"/>
          <p:cNvSpPr>
            <a:spLocks noGrp="1"/>
          </p:cNvSpPr>
          <p:nvPr>
            <p:ph type="body" sz="quarter" idx="13"/>
          </p:nvPr>
        </p:nvSpPr>
        <p:spPr>
          <a:xfrm>
            <a:off x="950546" y="2002746"/>
            <a:ext cx="1769423" cy="4302950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1" name="Textplatzhalter 39"/>
          <p:cNvSpPr>
            <a:spLocks noGrp="1"/>
          </p:cNvSpPr>
          <p:nvPr>
            <p:ph type="body" sz="quarter" idx="14"/>
          </p:nvPr>
        </p:nvSpPr>
        <p:spPr>
          <a:xfrm>
            <a:off x="3105509" y="192280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29"/>
          </p:nvPr>
        </p:nvSpPr>
        <p:spPr>
          <a:xfrm>
            <a:off x="5889103" y="192280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09374D-05F2-5E6E-10B0-0DEA6E4D4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CCA08A-4A0B-6EC8-6775-16D34ACB7D9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C6AB28-4438-A509-ECE5-E05C3B60EBD6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569F1C9A-B97A-AB49-C9B8-B35D84A13CE2}"/>
              </a:ext>
            </a:extLst>
          </p:cNvPr>
          <p:cNvSpPr/>
          <p:nvPr userDrawn="1"/>
        </p:nvSpPr>
        <p:spPr>
          <a:xfrm>
            <a:off x="5758004" y="5693059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EC26CBC0-DB56-D28B-B89E-5D81E116FFDD}"/>
              </a:ext>
            </a:extLst>
          </p:cNvPr>
          <p:cNvSpPr/>
          <p:nvPr userDrawn="1"/>
        </p:nvSpPr>
        <p:spPr>
          <a:xfrm>
            <a:off x="3053882" y="5693059"/>
            <a:ext cx="2211207" cy="792000"/>
          </a:xfrm>
          <a:prstGeom prst="roundRect">
            <a:avLst>
              <a:gd name="adj" fmla="val 1302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7" name="Gerade Verbindung 16">
            <a:extLst>
              <a:ext uri="{FF2B5EF4-FFF2-40B4-BE49-F238E27FC236}">
                <a16:creationId xmlns:a16="http://schemas.microsoft.com/office/drawing/2014/main" id="{D3BC374C-A302-0FC1-4820-B635385BBBE2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5425" y="6079813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39">
            <a:extLst>
              <a:ext uri="{FF2B5EF4-FFF2-40B4-BE49-F238E27FC236}">
                <a16:creationId xmlns:a16="http://schemas.microsoft.com/office/drawing/2014/main" id="{CDECB0A7-B60F-2886-72D0-F0D8D43F4FBF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106181" y="5787062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92759DEC-16E5-37C0-D3D7-45E663827C6D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5889775" y="5787062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7E856332-3655-B1DD-19E1-469B8FBC862C}"/>
              </a:ext>
            </a:extLst>
          </p:cNvPr>
          <p:cNvSpPr/>
          <p:nvPr userDrawn="1"/>
        </p:nvSpPr>
        <p:spPr>
          <a:xfrm>
            <a:off x="5759684" y="2799888"/>
            <a:ext cx="5765995" cy="792000"/>
          </a:xfrm>
          <a:prstGeom prst="roundRect">
            <a:avLst>
              <a:gd name="adj" fmla="val 1180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014AEB90-EF5E-E8BB-80EC-ADA095FBF8D4}"/>
              </a:ext>
            </a:extLst>
          </p:cNvPr>
          <p:cNvSpPr/>
          <p:nvPr userDrawn="1"/>
        </p:nvSpPr>
        <p:spPr>
          <a:xfrm>
            <a:off x="3055562" y="2798508"/>
            <a:ext cx="2211207" cy="792000"/>
          </a:xfrm>
          <a:prstGeom prst="roundRect">
            <a:avLst>
              <a:gd name="adj" fmla="val 14236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86EA4EA3-E3AC-0F44-AD87-8C977CFE9A0D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7105" y="3186642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platzhalter 39">
            <a:extLst>
              <a:ext uri="{FF2B5EF4-FFF2-40B4-BE49-F238E27FC236}">
                <a16:creationId xmlns:a16="http://schemas.microsoft.com/office/drawing/2014/main" id="{05DB06A3-43B6-09DE-D226-03F1C2C6557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3107861" y="2893891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9CD4D73-7BE6-3D69-BC02-97B38045129E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5891455" y="2893891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5" name="Rechteck: abgerundete Ecken 24">
            <a:extLst>
              <a:ext uri="{FF2B5EF4-FFF2-40B4-BE49-F238E27FC236}">
                <a16:creationId xmlns:a16="http://schemas.microsoft.com/office/drawing/2014/main" id="{6B35B6E8-6AEE-06F3-AE4E-4B0798173845}"/>
              </a:ext>
            </a:extLst>
          </p:cNvPr>
          <p:cNvSpPr/>
          <p:nvPr userDrawn="1"/>
        </p:nvSpPr>
        <p:spPr>
          <a:xfrm>
            <a:off x="5759348" y="3762390"/>
            <a:ext cx="5765995" cy="792000"/>
          </a:xfrm>
          <a:prstGeom prst="roundRect">
            <a:avLst>
              <a:gd name="adj" fmla="val 14236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7D4FBC1A-263B-BE4B-A8C2-19726226B024}"/>
              </a:ext>
            </a:extLst>
          </p:cNvPr>
          <p:cNvSpPr/>
          <p:nvPr userDrawn="1"/>
        </p:nvSpPr>
        <p:spPr>
          <a:xfrm>
            <a:off x="3055226" y="3755464"/>
            <a:ext cx="2211207" cy="792000"/>
          </a:xfrm>
          <a:prstGeom prst="roundRect">
            <a:avLst>
              <a:gd name="adj" fmla="val 1545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7" name="Gerade Verbindung 16">
            <a:extLst>
              <a:ext uri="{FF2B5EF4-FFF2-40B4-BE49-F238E27FC236}">
                <a16:creationId xmlns:a16="http://schemas.microsoft.com/office/drawing/2014/main" id="{03F6AF06-49A7-B342-A13C-6C45C77DEAC8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769" y="4149144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39">
            <a:extLst>
              <a:ext uri="{FF2B5EF4-FFF2-40B4-BE49-F238E27FC236}">
                <a16:creationId xmlns:a16="http://schemas.microsoft.com/office/drawing/2014/main" id="{F9FDA43A-A1F2-DB24-FC54-F6F36AF6C4D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3107525" y="3856393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73CCFBEB-414F-A90B-F069-C1AF3D3BB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5891119" y="3856393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CCC417E-8A15-829B-B200-0BD4CC0DE33E}"/>
              </a:ext>
            </a:extLst>
          </p:cNvPr>
          <p:cNvSpPr/>
          <p:nvPr userDrawn="1"/>
        </p:nvSpPr>
        <p:spPr>
          <a:xfrm>
            <a:off x="5759012" y="4730941"/>
            <a:ext cx="5765995" cy="792000"/>
          </a:xfrm>
          <a:prstGeom prst="roundRect">
            <a:avLst>
              <a:gd name="adj" fmla="val 10591"/>
            </a:avLst>
          </a:prstGeom>
          <a:solidFill>
            <a:schemeClr val="accent3">
              <a:alpha val="40000"/>
            </a:schemeClr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E085DA45-A5E5-7303-0AEE-A8597B1C1A97}"/>
              </a:ext>
            </a:extLst>
          </p:cNvPr>
          <p:cNvSpPr/>
          <p:nvPr userDrawn="1"/>
        </p:nvSpPr>
        <p:spPr>
          <a:xfrm>
            <a:off x="3054890" y="4724015"/>
            <a:ext cx="2211207" cy="792000"/>
          </a:xfrm>
          <a:prstGeom prst="roundRect">
            <a:avLst>
              <a:gd name="adj" fmla="val 1788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cxnSp>
        <p:nvCxnSpPr>
          <p:cNvPr id="20" name="Gerade Verbindung 16">
            <a:extLst>
              <a:ext uri="{FF2B5EF4-FFF2-40B4-BE49-F238E27FC236}">
                <a16:creationId xmlns:a16="http://schemas.microsoft.com/office/drawing/2014/main" id="{5829A84C-AAFA-FAC6-9065-B6AF61E443AA}"/>
              </a:ext>
            </a:extLst>
          </p:cNvPr>
          <p:cNvCxnSpPr>
            <a:cxnSpLocks/>
          </p:cNvCxnSpPr>
          <p:nvPr userDrawn="1"/>
        </p:nvCxnSpPr>
        <p:spPr bwMode="gray">
          <a:xfrm>
            <a:off x="5266433" y="5117695"/>
            <a:ext cx="492915" cy="0"/>
          </a:xfrm>
          <a:prstGeom prst="line">
            <a:avLst/>
          </a:prstGeom>
          <a:ln w="63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39">
            <a:extLst>
              <a:ext uri="{FF2B5EF4-FFF2-40B4-BE49-F238E27FC236}">
                <a16:creationId xmlns:a16="http://schemas.microsoft.com/office/drawing/2014/main" id="{A784E469-EE97-2151-230F-7A8EE954A11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3107189" y="4824944"/>
            <a:ext cx="2096730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lang="de-DE" sz="1600" b="0" kern="120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7203B07B-934F-C3E6-AF96-02A1FAD7A09C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890783" y="4824944"/>
            <a:ext cx="5474314" cy="61997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Tx/>
              <a:buFont typeface="Arial" panose="020B0604020202020204" pitchFamily="34" charset="0"/>
              <a:buChar char="+"/>
              <a:tabLst/>
              <a:defRPr lang="de-DE" sz="1600" b="0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853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9">
            <a:extLst>
              <a:ext uri="{FF2B5EF4-FFF2-40B4-BE49-F238E27FC236}">
                <a16:creationId xmlns:a16="http://schemas.microsoft.com/office/drawing/2014/main" id="{A8081CB2-42D0-074E-76B2-1FC9414A31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95325" y="181548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9164195" y="1815485"/>
            <a:ext cx="2330893" cy="4392324"/>
          </a:xfrm>
          <a:prstGeom prst="roundRect">
            <a:avLst>
              <a:gd name="adj" fmla="val 510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9323462" y="2019389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59565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9">
            <a:extLst>
              <a:ext uri="{FF2B5EF4-FFF2-40B4-BE49-F238E27FC236}">
                <a16:creationId xmlns:a16="http://schemas.microsoft.com/office/drawing/2014/main" id="{E046BEBB-4FF8-E47F-B81B-3E3BE4F6BFA0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3133725" y="1821405"/>
            <a:ext cx="8356600" cy="439232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1804809"/>
            <a:ext cx="2330893" cy="4392324"/>
          </a:xfrm>
          <a:prstGeom prst="roundRect">
            <a:avLst>
              <a:gd name="adj" fmla="val 593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2008713"/>
            <a:ext cx="2025353" cy="406023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829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 &amp; Tex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9">
            <a:extLst>
              <a:ext uri="{FF2B5EF4-FFF2-40B4-BE49-F238E27FC236}">
                <a16:creationId xmlns:a16="http://schemas.microsoft.com/office/drawing/2014/main" id="{353DFCAD-B8EA-EE0F-1FD6-0AD2267C7FE6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3133725" y="3079560"/>
            <a:ext cx="8356600" cy="3117574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31879FFB-18CE-9E46-9D9F-ADC5EC53BAB4}"/>
              </a:ext>
            </a:extLst>
          </p:cNvPr>
          <p:cNvSpPr/>
          <p:nvPr userDrawn="1"/>
        </p:nvSpPr>
        <p:spPr>
          <a:xfrm>
            <a:off x="700088" y="3079559"/>
            <a:ext cx="2330893" cy="3117574"/>
          </a:xfrm>
          <a:prstGeom prst="roundRect">
            <a:avLst>
              <a:gd name="adj" fmla="val 5518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4"/>
          </p:nvPr>
        </p:nvSpPr>
        <p:spPr>
          <a:xfrm>
            <a:off x="859355" y="3187083"/>
            <a:ext cx="2025353" cy="28818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lang="de-DE" sz="1600" dirty="0"/>
            </a:lvl1pPr>
          </a:lstStyle>
          <a:p>
            <a:pPr marL="285750" marR="0" lvl="0" indent="-285750" fontAlgn="auto">
              <a:lnSpc>
                <a:spcPct val="100000"/>
              </a:lnSpc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+"/>
              <a:tabLst/>
            </a:pPr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912AFE-C940-80D5-252B-32D556B54B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E157D-61E3-96A8-4FEB-02D747641D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79294A5-2186-6EC8-648B-2539DCB879C2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extplatzhalter 9">
            <a:extLst>
              <a:ext uri="{FF2B5EF4-FFF2-40B4-BE49-F238E27FC236}">
                <a16:creationId xmlns:a16="http://schemas.microsoft.com/office/drawing/2014/main" id="{BCB7AE99-305E-A5F5-B74B-D37B33AACF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0679" y="1815955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>
              <a:defRPr sz="2800" b="0" i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667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E46D826F-EDAA-685D-D112-243E479793B0}"/>
              </a:ext>
            </a:extLst>
          </p:cNvPr>
          <p:cNvSpPr/>
          <p:nvPr/>
        </p:nvSpPr>
        <p:spPr>
          <a:xfrm>
            <a:off x="700679" y="3956444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5" name="Rechteck: obere Ecken abgerundet 4">
            <a:extLst>
              <a:ext uri="{FF2B5EF4-FFF2-40B4-BE49-F238E27FC236}">
                <a16:creationId xmlns:a16="http://schemas.microsoft.com/office/drawing/2014/main" id="{95ABF780-7C6D-90D8-BFB1-D03159CE56EC}"/>
              </a:ext>
            </a:extLst>
          </p:cNvPr>
          <p:cNvSpPr/>
          <p:nvPr/>
        </p:nvSpPr>
        <p:spPr>
          <a:xfrm>
            <a:off x="700679" y="2648017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D30C2B03-458D-ED96-D868-67D205CF34A2}"/>
              </a:ext>
            </a:extLst>
          </p:cNvPr>
          <p:cNvSpPr/>
          <p:nvPr userDrawn="1"/>
        </p:nvSpPr>
        <p:spPr bwMode="gray">
          <a:xfrm>
            <a:off x="6773333" y="1700916"/>
            <a:ext cx="5486729" cy="657602"/>
          </a:xfrm>
          <a:prstGeom prst="roundRect">
            <a:avLst>
              <a:gd name="adj" fmla="val 12617"/>
            </a:avLst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 sz="1600" b="1" dirty="0"/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 userDrawn="1"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1887000F-C568-0CB7-56A4-D117A568F8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NEXUS / PRODUKT hier einfügen</a:t>
            </a:r>
          </a:p>
        </p:txBody>
      </p:sp>
      <p:sp>
        <p:nvSpPr>
          <p:cNvPr id="16" name="Textplatzhalter 2">
            <a:extLst>
              <a:ext uri="{FF2B5EF4-FFF2-40B4-BE49-F238E27FC236}">
                <a16:creationId xmlns:a16="http://schemas.microsoft.com/office/drawing/2014/main" id="{94D4ED47-3CAC-EFC9-A5EE-F7B59F0F8BAB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Claim zum Produkt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AE881142-E0F3-AD97-172D-38533285B5AA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6901314" y="1825844"/>
            <a:ext cx="462201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Kernnutzen für den Kunden</a:t>
            </a:r>
          </a:p>
        </p:txBody>
      </p:sp>
      <p:sp>
        <p:nvSpPr>
          <p:cNvPr id="20" name="Textplatzhalter 2">
            <a:extLst>
              <a:ext uri="{FF2B5EF4-FFF2-40B4-BE49-F238E27FC236}">
                <a16:creationId xmlns:a16="http://schemas.microsoft.com/office/drawing/2014/main" id="{9687BD27-4DBE-9BEB-30A4-904C093B46A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845058" y="2826215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Prozessunterstützung für …</a:t>
            </a:r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BDE2A71-29A0-1C28-8300-D8967EEED6FD}"/>
              </a:ext>
            </a:extLst>
          </p:cNvPr>
          <p:cNvSpPr/>
          <p:nvPr userDrawn="1"/>
        </p:nvSpPr>
        <p:spPr>
          <a:xfrm>
            <a:off x="4503002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27" name="Rechteck: obere Ecken abgerundet 26">
            <a:extLst>
              <a:ext uri="{FF2B5EF4-FFF2-40B4-BE49-F238E27FC236}">
                <a16:creationId xmlns:a16="http://schemas.microsoft.com/office/drawing/2014/main" id="{0A548F24-2065-1F82-8E71-8DFCADA3DC2B}"/>
              </a:ext>
            </a:extLst>
          </p:cNvPr>
          <p:cNvSpPr/>
          <p:nvPr userDrawn="1"/>
        </p:nvSpPr>
        <p:spPr>
          <a:xfrm>
            <a:off x="4503002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28" name="Textplatzhalter 2">
            <a:extLst>
              <a:ext uri="{FF2B5EF4-FFF2-40B4-BE49-F238E27FC236}">
                <a16:creationId xmlns:a16="http://schemas.microsoft.com/office/drawing/2014/main" id="{360A618B-9AA6-8851-8468-6E6490BAADE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7381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Kernfunktionen</a:t>
            </a:r>
          </a:p>
        </p:txBody>
      </p:sp>
      <p:sp>
        <p:nvSpPr>
          <p:cNvPr id="30" name="Freihandform: Form 29">
            <a:extLst>
              <a:ext uri="{FF2B5EF4-FFF2-40B4-BE49-F238E27FC236}">
                <a16:creationId xmlns:a16="http://schemas.microsoft.com/office/drawing/2014/main" id="{FE93175D-7F04-7FDB-5FF2-E2EBACA483E7}"/>
              </a:ext>
            </a:extLst>
          </p:cNvPr>
          <p:cNvSpPr/>
          <p:nvPr userDrawn="1"/>
        </p:nvSpPr>
        <p:spPr>
          <a:xfrm>
            <a:off x="8305325" y="3962457"/>
            <a:ext cx="3271069" cy="2283840"/>
          </a:xfrm>
          <a:custGeom>
            <a:avLst/>
            <a:gdLst>
              <a:gd name="connsiteX0" fmla="*/ 0 w 3271069"/>
              <a:gd name="connsiteY0" fmla="*/ 0 h 2283840"/>
              <a:gd name="connsiteX1" fmla="*/ 3271069 w 3271069"/>
              <a:gd name="connsiteY1" fmla="*/ 0 h 2283840"/>
              <a:gd name="connsiteX2" fmla="*/ 3271069 w 3271069"/>
              <a:gd name="connsiteY2" fmla="*/ 2283840 h 2283840"/>
              <a:gd name="connsiteX3" fmla="*/ 0 w 3271069"/>
              <a:gd name="connsiteY3" fmla="*/ 2283840 h 2283840"/>
              <a:gd name="connsiteX4" fmla="*/ 0 w 3271069"/>
              <a:gd name="connsiteY4" fmla="*/ 0 h 2283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1069" h="2283840">
                <a:moveTo>
                  <a:pt x="0" y="0"/>
                </a:moveTo>
                <a:lnTo>
                  <a:pt x="3271069" y="0"/>
                </a:lnTo>
                <a:lnTo>
                  <a:pt x="3271069" y="2283840"/>
                </a:lnTo>
                <a:lnTo>
                  <a:pt x="0" y="2283840"/>
                </a:lnTo>
                <a:lnTo>
                  <a:pt x="0" y="0"/>
                </a:lnTo>
                <a:close/>
              </a:path>
            </a:pathLst>
          </a:custGeom>
          <a:solidFill>
            <a:srgbClr val="E0E7EC">
              <a:alpha val="89804"/>
            </a:srgbClr>
          </a:solidFill>
          <a:ln>
            <a:solidFill>
              <a:schemeClr val="accent3"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113792" bIns="128016" numCol="1" spcCol="1270" anchor="t" anchorCtr="0">
            <a:noAutofit/>
          </a:bodyPr>
          <a:lstStyle/>
          <a:p>
            <a:pPr marL="0" lvl="1" indent="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HelveticaNeue LT 55 Roman" panose="020B0604020202020204" pitchFamily="34" charset="0"/>
              <a:buNone/>
            </a:pPr>
            <a:endParaRPr lang="de-DE" sz="1600" kern="1200" dirty="0"/>
          </a:p>
        </p:txBody>
      </p:sp>
      <p:sp>
        <p:nvSpPr>
          <p:cNvPr id="31" name="Rechteck: obere Ecken abgerundet 30">
            <a:extLst>
              <a:ext uri="{FF2B5EF4-FFF2-40B4-BE49-F238E27FC236}">
                <a16:creationId xmlns:a16="http://schemas.microsoft.com/office/drawing/2014/main" id="{CA8FC7D0-D165-BE53-0C07-7048C39BF110}"/>
              </a:ext>
            </a:extLst>
          </p:cNvPr>
          <p:cNvSpPr/>
          <p:nvPr userDrawn="1"/>
        </p:nvSpPr>
        <p:spPr>
          <a:xfrm>
            <a:off x="8305325" y="2654030"/>
            <a:ext cx="3271069" cy="1308427"/>
          </a:xfrm>
          <a:prstGeom prst="round2SameRect">
            <a:avLst>
              <a:gd name="adj1" fmla="val 7839"/>
              <a:gd name="adj2" fmla="val 0"/>
            </a:avLst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81280" rIns="142240" bIns="81280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000" b="1" kern="1200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F241BBF4-4A03-9CD3-D864-6EF60DCF6C4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49704" y="2832228"/>
            <a:ext cx="2985433" cy="94688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Ihr Nutzen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E4E2F89E-219D-81E6-E77F-399F8BD8F61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45058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582772C4-D989-4A45-1E8A-CF14BD569F91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4645819" y="4100513"/>
            <a:ext cx="2986995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Inhaltsplatzhalter 4">
            <a:extLst>
              <a:ext uri="{FF2B5EF4-FFF2-40B4-BE49-F238E27FC236}">
                <a16:creationId xmlns:a16="http://schemas.microsoft.com/office/drawing/2014/main" id="{09846D7E-FEEE-658A-6477-95C5E5BB545A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8449704" y="4100513"/>
            <a:ext cx="2985433" cy="1969750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4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7334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936D0510-E6BB-8746-88B9-C0CC6B4D3AB5}"/>
              </a:ext>
            </a:extLst>
          </p:cNvPr>
          <p:cNvSpPr/>
          <p:nvPr userDrawn="1"/>
        </p:nvSpPr>
        <p:spPr>
          <a:xfrm>
            <a:off x="700392" y="1998740"/>
            <a:ext cx="3159227" cy="1548865"/>
          </a:xfrm>
          <a:prstGeom prst="roundRect">
            <a:avLst>
              <a:gd name="adj" fmla="val 7345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38AFF41-88FA-B446-8B8D-9D84E27171F3}"/>
              </a:ext>
            </a:extLst>
          </p:cNvPr>
          <p:cNvSpPr/>
          <p:nvPr userDrawn="1"/>
        </p:nvSpPr>
        <p:spPr>
          <a:xfrm>
            <a:off x="4362125" y="1998740"/>
            <a:ext cx="3155549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1998741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091D98D1-5129-4645-8D10-5C54F6226252}"/>
              </a:ext>
            </a:extLst>
          </p:cNvPr>
          <p:cNvSpPr/>
          <p:nvPr userDrawn="1"/>
        </p:nvSpPr>
        <p:spPr>
          <a:xfrm>
            <a:off x="700392" y="4016812"/>
            <a:ext cx="3152574" cy="1548865"/>
          </a:xfrm>
          <a:prstGeom prst="roundRect">
            <a:avLst>
              <a:gd name="adj" fmla="val 6102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2DC8382A-E247-CF4A-99AA-03DF86F04380}"/>
              </a:ext>
            </a:extLst>
          </p:cNvPr>
          <p:cNvSpPr/>
          <p:nvPr userDrawn="1"/>
        </p:nvSpPr>
        <p:spPr>
          <a:xfrm>
            <a:off x="4362125" y="4016812"/>
            <a:ext cx="3155549" cy="1548865"/>
          </a:xfrm>
          <a:prstGeom prst="roundRect">
            <a:avLst>
              <a:gd name="adj" fmla="val 5481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6" hasCustomPrompt="1"/>
          </p:nvPr>
        </p:nvSpPr>
        <p:spPr>
          <a:xfrm>
            <a:off x="3245383" y="2110818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29" name="Textplatzhalter 28"/>
          <p:cNvSpPr>
            <a:spLocks noGrp="1"/>
          </p:cNvSpPr>
          <p:nvPr>
            <p:ph type="body" sz="quarter" idx="17" hasCustomPrompt="1"/>
          </p:nvPr>
        </p:nvSpPr>
        <p:spPr>
          <a:xfrm>
            <a:off x="881050" y="2219273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2" name="Bildplatzhalter 23"/>
          <p:cNvSpPr>
            <a:spLocks noGrp="1"/>
          </p:cNvSpPr>
          <p:nvPr>
            <p:ph type="pic" sz="quarter" idx="19" hasCustomPrompt="1"/>
          </p:nvPr>
        </p:nvSpPr>
        <p:spPr>
          <a:xfrm>
            <a:off x="6899311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3" name="Textplatzhalter 28"/>
          <p:cNvSpPr>
            <a:spLocks noGrp="1"/>
          </p:cNvSpPr>
          <p:nvPr>
            <p:ph type="body" sz="quarter" idx="20" hasCustomPrompt="1"/>
          </p:nvPr>
        </p:nvSpPr>
        <p:spPr>
          <a:xfrm>
            <a:off x="4534978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5" name="Bildplatzhalter 23"/>
          <p:cNvSpPr>
            <a:spLocks noGrp="1"/>
          </p:cNvSpPr>
          <p:nvPr>
            <p:ph type="pic" sz="quarter" idx="22" hasCustomPrompt="1"/>
          </p:nvPr>
        </p:nvSpPr>
        <p:spPr>
          <a:xfrm>
            <a:off x="10537723" y="2123836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6" name="Textplatzhalter 28"/>
          <p:cNvSpPr>
            <a:spLocks noGrp="1"/>
          </p:cNvSpPr>
          <p:nvPr>
            <p:ph type="body" sz="quarter" idx="23" hasCustomPrompt="1"/>
          </p:nvPr>
        </p:nvSpPr>
        <p:spPr>
          <a:xfrm>
            <a:off x="8173390" y="2232291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38" name="Bildplatzhalt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245370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39" name="Textplatzhalter 28"/>
          <p:cNvSpPr>
            <a:spLocks noGrp="1"/>
          </p:cNvSpPr>
          <p:nvPr>
            <p:ph type="body" sz="quarter" idx="26" hasCustomPrompt="1"/>
          </p:nvPr>
        </p:nvSpPr>
        <p:spPr>
          <a:xfrm>
            <a:off x="881037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1" name="Bildplatzhalter 23"/>
          <p:cNvSpPr>
            <a:spLocks noGrp="1"/>
          </p:cNvSpPr>
          <p:nvPr>
            <p:ph type="pic" sz="quarter" idx="28" hasCustomPrompt="1"/>
          </p:nvPr>
        </p:nvSpPr>
        <p:spPr>
          <a:xfrm>
            <a:off x="6899298" y="4142820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2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34965" y="4251275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44" name="Rechteck: abgerundete Ecken 43">
            <a:extLst>
              <a:ext uri="{FF2B5EF4-FFF2-40B4-BE49-F238E27FC236}">
                <a16:creationId xmlns:a16="http://schemas.microsoft.com/office/drawing/2014/main" id="{F085D6E2-D94E-1642-9DDF-3D8EBA8A51C8}"/>
              </a:ext>
            </a:extLst>
          </p:cNvPr>
          <p:cNvSpPr/>
          <p:nvPr userDrawn="1"/>
        </p:nvSpPr>
        <p:spPr>
          <a:xfrm>
            <a:off x="8020179" y="4016912"/>
            <a:ext cx="3160503" cy="1548865"/>
          </a:xfrm>
          <a:prstGeom prst="roundRect">
            <a:avLst>
              <a:gd name="adj" fmla="val 6724"/>
            </a:avLst>
          </a:prstGeom>
          <a:solidFill>
            <a:srgbClr val="E0E7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HelveticaNeue LT 55 Roman" panose="020B0604020202020204" pitchFamily="34" charset="0"/>
              <a:ea typeface="Helvetica Neue Light" panose="02000503000000020004" pitchFamily="2" charset="0"/>
              <a:cs typeface="Helvetica Neue Light" panose="02000503000000020004" pitchFamily="2" charset="0"/>
            </a:endParaRPr>
          </a:p>
        </p:txBody>
      </p:sp>
      <p:sp>
        <p:nvSpPr>
          <p:cNvPr id="45" name="Bildplatzhalter 23"/>
          <p:cNvSpPr>
            <a:spLocks noGrp="1"/>
          </p:cNvSpPr>
          <p:nvPr>
            <p:ph type="pic" sz="quarter" idx="31" hasCustomPrompt="1"/>
          </p:nvPr>
        </p:nvSpPr>
        <p:spPr>
          <a:xfrm>
            <a:off x="10537723" y="4142007"/>
            <a:ext cx="445509" cy="392400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Icon durch klicken einfügen</a:t>
            </a:r>
          </a:p>
        </p:txBody>
      </p:sp>
      <p:sp>
        <p:nvSpPr>
          <p:cNvPr id="46" name="Textplatzhalter 28"/>
          <p:cNvSpPr>
            <a:spLocks noGrp="1"/>
          </p:cNvSpPr>
          <p:nvPr>
            <p:ph type="body" sz="quarter" idx="32" hasCustomPrompt="1"/>
          </p:nvPr>
        </p:nvSpPr>
        <p:spPr>
          <a:xfrm>
            <a:off x="8173390" y="4250462"/>
            <a:ext cx="2209800" cy="358775"/>
          </a:xfrm>
          <a:prstGeom prst="rect">
            <a:avLst/>
          </a:prstGeom>
        </p:spPr>
        <p:txBody>
          <a:bodyPr/>
          <a:lstStyle>
            <a:lvl1pPr>
              <a:defRPr lang="de-DE" sz="1400" b="1" i="0" kern="1200" dirty="0">
                <a:solidFill>
                  <a:schemeClr val="tx1"/>
                </a:solidFill>
                <a:latin typeface="HelveticaNeue LT 55 Roman" panose="020B0604020202020204" pitchFamily="34" charset="0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Überschrift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4"/>
          </p:nvPr>
        </p:nvSpPr>
        <p:spPr>
          <a:xfrm>
            <a:off x="881063" y="276550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6"/>
          <p:cNvSpPr>
            <a:spLocks noGrp="1"/>
          </p:cNvSpPr>
          <p:nvPr>
            <p:ph type="body" sz="quarter" idx="35"/>
          </p:nvPr>
        </p:nvSpPr>
        <p:spPr>
          <a:xfrm>
            <a:off x="4534978" y="2764910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9" name="Textplatzhalter 6"/>
          <p:cNvSpPr>
            <a:spLocks noGrp="1"/>
          </p:cNvSpPr>
          <p:nvPr>
            <p:ph type="body" sz="quarter" idx="36"/>
          </p:nvPr>
        </p:nvSpPr>
        <p:spPr>
          <a:xfrm>
            <a:off x="8173357" y="2764909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37"/>
          </p:nvPr>
        </p:nvSpPr>
        <p:spPr>
          <a:xfrm>
            <a:off x="881063" y="4795718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1" name="Textplatzhalter 6"/>
          <p:cNvSpPr>
            <a:spLocks noGrp="1"/>
          </p:cNvSpPr>
          <p:nvPr>
            <p:ph type="body" sz="quarter" idx="38"/>
          </p:nvPr>
        </p:nvSpPr>
        <p:spPr>
          <a:xfrm>
            <a:off x="4531635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2" name="Textplatzhalter 6"/>
          <p:cNvSpPr>
            <a:spLocks noGrp="1"/>
          </p:cNvSpPr>
          <p:nvPr>
            <p:ph type="body" sz="quarter" idx="39"/>
          </p:nvPr>
        </p:nvSpPr>
        <p:spPr>
          <a:xfrm>
            <a:off x="8169782" y="4791244"/>
            <a:ext cx="2809875" cy="642937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Arial" panose="020B0604020202020204" pitchFamily="34" charset="0"/>
              <a:buChar char="+"/>
              <a:defRPr sz="1200"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009E27-7987-E588-4F61-4C9D532291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E6DB100-D03A-FBA1-1195-538C8F2C5C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C53C91-B646-BF67-9ECB-A2F87D034C4F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260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E36CB35-E88E-48D8-B190-116EB9127E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056866"/>
            <a:ext cx="12190413" cy="1801134"/>
          </a:xfrm>
          <a:prstGeom prst="rect">
            <a:avLst/>
          </a:prstGeom>
        </p:spPr>
      </p:pic>
      <p:sp>
        <p:nvSpPr>
          <p:cNvPr id="17" name="Sprechblase: rechteckig 16">
            <a:extLst>
              <a:ext uri="{FF2B5EF4-FFF2-40B4-BE49-F238E27FC236}">
                <a16:creationId xmlns:a16="http://schemas.microsoft.com/office/drawing/2014/main" id="{965459E6-9FAC-10CA-05E2-63B39D26D66D}"/>
              </a:ext>
            </a:extLst>
          </p:cNvPr>
          <p:cNvSpPr/>
          <p:nvPr userDrawn="1"/>
        </p:nvSpPr>
        <p:spPr bwMode="gray">
          <a:xfrm>
            <a:off x="4563609" y="1851108"/>
            <a:ext cx="6836288" cy="2521601"/>
          </a:xfrm>
          <a:prstGeom prst="wedgeRectCallout">
            <a:avLst>
              <a:gd name="adj1" fmla="val -65979"/>
              <a:gd name="adj2" fmla="val 2591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800" dirty="0" err="1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F4D84F-6881-2326-8D36-C42CAA0AAFB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15" name="Bildplatzhalter 9">
            <a:extLst>
              <a:ext uri="{FF2B5EF4-FFF2-40B4-BE49-F238E27FC236}">
                <a16:creationId xmlns:a16="http://schemas.microsoft.com/office/drawing/2014/main" id="{F3CA77B7-0E3D-A611-F5E3-C11F23C7685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700680" y="2129692"/>
            <a:ext cx="2740072" cy="2598615"/>
          </a:xfrm>
          <a:prstGeom prst="roundRect">
            <a:avLst>
              <a:gd name="adj" fmla="val 2861"/>
            </a:avLst>
          </a:prstGeom>
        </p:spPr>
        <p:txBody>
          <a:bodyPr/>
          <a:lstStyle>
            <a:lvl1pPr>
              <a:defRPr>
                <a:latin typeface="HelveticaNeue LT 55 Roman" panose="020B0604020202020204" pitchFamily="34" charset="0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713E5CC9-391F-95FA-9ACA-C463128A070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563608" y="1815955"/>
            <a:ext cx="6836287" cy="1865326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HelveticaNeue LT 56 Italic" panose="020B0604020202090204" pitchFamily="34" charset="0"/>
                <a:ea typeface="HelveticaNeue LT 56 Italic" panose="020B0604020202090204" pitchFamily="34" charset="0"/>
                <a:cs typeface="HelveticaNeue LT 56 Italic" panose="020B060402020209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Zitat bearbeiten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2A48ABF2-921A-CB7D-B92E-57F77B3AE9F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4563609" y="3741875"/>
            <a:ext cx="6836288" cy="548891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ctr">
              <a:defRPr sz="1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Name, Position, Unternehmen</a:t>
            </a:r>
          </a:p>
        </p:txBody>
      </p:sp>
      <p:sp>
        <p:nvSpPr>
          <p:cNvPr id="21" name="Textplatzhalter 20">
            <a:extLst>
              <a:ext uri="{FF2B5EF4-FFF2-40B4-BE49-F238E27FC236}">
                <a16:creationId xmlns:a16="http://schemas.microsoft.com/office/drawing/2014/main" id="{AC05257A-6EC1-1B95-BFD0-EF167CE63C35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64063" y="4518959"/>
            <a:ext cx="6835775" cy="137262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>
            <a:lvl1pPr marL="87313" indent="0"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738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Inhaltsplatzhalter 4">
            <a:extLst>
              <a:ext uri="{FF2B5EF4-FFF2-40B4-BE49-F238E27FC236}">
                <a16:creationId xmlns:a16="http://schemas.microsoft.com/office/drawing/2014/main" id="{1D103405-D9CD-EEC4-C599-ED5238500CFC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768449" y="4743831"/>
            <a:ext cx="2280707" cy="1977644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7" name="Inhaltsplatzhalter 4">
            <a:extLst>
              <a:ext uri="{FF2B5EF4-FFF2-40B4-BE49-F238E27FC236}">
                <a16:creationId xmlns:a16="http://schemas.microsoft.com/office/drawing/2014/main" id="{90DF7014-3600-BE78-15CC-07D094D2D130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6123106" y="4753494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16" name="Inhaltsplatzhalter 4">
            <a:extLst>
              <a:ext uri="{FF2B5EF4-FFF2-40B4-BE49-F238E27FC236}">
                <a16:creationId xmlns:a16="http://schemas.microsoft.com/office/drawing/2014/main" id="{B5A6E570-0E1D-CEB1-B560-A62E4E86EB2D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3465125" y="4757738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7" hasCustomPrompt="1"/>
          </p:nvPr>
        </p:nvSpPr>
        <p:spPr>
          <a:xfrm>
            <a:off x="832420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20" name="Textplatzhalter 28"/>
          <p:cNvSpPr>
            <a:spLocks noGrp="1"/>
          </p:cNvSpPr>
          <p:nvPr>
            <p:ph type="body" sz="quarter" idx="29" hasCustomPrompt="1"/>
          </p:nvPr>
        </p:nvSpPr>
        <p:spPr>
          <a:xfrm>
            <a:off x="700678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C4529-4D95-8250-95E5-E903FA40A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119CB3D-E71E-D1A7-C8FF-654F94041A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5524D53-8D50-185D-419E-82748634B46B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Bildplatzhalter 20">
            <a:extLst>
              <a:ext uri="{FF2B5EF4-FFF2-40B4-BE49-F238E27FC236}">
                <a16:creationId xmlns:a16="http://schemas.microsoft.com/office/drawing/2014/main" id="{175A7327-D505-AABB-05B7-2B7BD77EA2B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477763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8" name="Textplatzhalter 28">
            <a:extLst>
              <a:ext uri="{FF2B5EF4-FFF2-40B4-BE49-F238E27FC236}">
                <a16:creationId xmlns:a16="http://schemas.microsoft.com/office/drawing/2014/main" id="{B9946CFE-C01D-5E0F-B3B3-515F8C05379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346021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0" name="Bildplatzhalter 20">
            <a:extLst>
              <a:ext uri="{FF2B5EF4-FFF2-40B4-BE49-F238E27FC236}">
                <a16:creationId xmlns:a16="http://schemas.microsoft.com/office/drawing/2014/main" id="{6C2DCCF7-307A-3775-0E3F-29A26F6F5C1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123106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1" name="Textplatzhalter 28">
            <a:extLst>
              <a:ext uri="{FF2B5EF4-FFF2-40B4-BE49-F238E27FC236}">
                <a16:creationId xmlns:a16="http://schemas.microsoft.com/office/drawing/2014/main" id="{089665DE-1377-279B-1A8F-E33D81902AC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991364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13" name="Bildplatzhalter 20">
            <a:extLst>
              <a:ext uri="{FF2B5EF4-FFF2-40B4-BE49-F238E27FC236}">
                <a16:creationId xmlns:a16="http://schemas.microsoft.com/office/drawing/2014/main" id="{09374536-F8D7-06FE-6FE5-949382D65A27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8768449" y="2699138"/>
            <a:ext cx="2211273" cy="1840874"/>
          </a:xfrm>
          <a:prstGeom prst="hexagon">
            <a:avLst>
              <a:gd name="adj" fmla="val 29706"/>
              <a:gd name="vf" fmla="val 115470"/>
            </a:avLst>
          </a:prstGeom>
          <a:ln>
            <a:solidFill>
              <a:schemeClr val="accent5"/>
            </a:solidFill>
          </a:ln>
        </p:spPr>
        <p:txBody>
          <a:bodyPr anchor="ctr"/>
          <a:lstStyle>
            <a:lvl1pPr algn="ctr">
              <a:defRPr sz="1400">
                <a:latin typeface="HelveticaNeue LT 55 Roman" panose="020B0604020202020204" pitchFamily="34" charset="0"/>
              </a:defRPr>
            </a:lvl1pPr>
          </a:lstStyle>
          <a:p>
            <a:r>
              <a:rPr lang="de-DE" dirty="0"/>
              <a:t>Bild durch klicken einfügen</a:t>
            </a:r>
          </a:p>
        </p:txBody>
      </p:sp>
      <p:sp>
        <p:nvSpPr>
          <p:cNvPr id="14" name="Textplatzhalter 28">
            <a:extLst>
              <a:ext uri="{FF2B5EF4-FFF2-40B4-BE49-F238E27FC236}">
                <a16:creationId xmlns:a16="http://schemas.microsoft.com/office/drawing/2014/main" id="{EDA162E8-03E5-0BEB-18FC-144ED4755D3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636707" y="2151775"/>
            <a:ext cx="2399811" cy="433694"/>
          </a:xfrm>
          <a:prstGeom prst="rect">
            <a:avLst/>
          </a:prstGeom>
        </p:spPr>
        <p:txBody>
          <a:bodyPr anchor="ctr"/>
          <a:lstStyle>
            <a:lvl1pPr algn="ctr">
              <a:defRPr lang="de-DE" sz="1400" b="0" i="0" kern="1200" cap="all" baseline="0" dirty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</a:lstStyle>
          <a:p>
            <a:pPr lvl="0"/>
            <a:r>
              <a:rPr lang="de-DE" dirty="0"/>
              <a:t>Kunde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BE843F6E-A03A-1146-F3AB-A56C901E584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2420" y="4743830"/>
            <a:ext cx="2280707" cy="1963737"/>
          </a:xfrm>
          <a:prstGeom prst="rect">
            <a:avLst/>
          </a:prstGeom>
        </p:spPr>
        <p:txBody>
          <a:bodyPr/>
          <a:lstStyle>
            <a:lvl1pPr marL="177800" indent="-1778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200">
                <a:solidFill>
                  <a:schemeClr val="tx1"/>
                </a:solidFill>
                <a:latin typeface="+mn-lt"/>
              </a:defRPr>
            </a:lvl1pPr>
            <a:lvl2pPr marL="742950" indent="-28575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400" baseline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2000" baseline="0">
                <a:solidFill>
                  <a:schemeClr val="tx1"/>
                </a:solidFill>
                <a:latin typeface="+mn-lt"/>
              </a:defRPr>
            </a:lvl3pPr>
            <a:lvl4pPr marL="1600200" indent="-228600">
              <a:buClr>
                <a:schemeClr val="accent1"/>
              </a:buClr>
              <a:buFont typeface="HelveticaNeue LT 55 Roman" panose="020B0604020202020204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>
              <a:buClr>
                <a:schemeClr val="accent5"/>
              </a:buClr>
              <a:buFont typeface="HelveticaNeue LT 43 LightEx" panose="020B0503020202020204" pitchFamily="34" charset="0"/>
              <a:buChar char="+"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de-DE" noProof="0" dirty="0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170981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96A8284-121D-4220-5C43-4EB8BED2A4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00088" y="1215038"/>
            <a:ext cx="10823575" cy="395288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Untertitel bearbeiten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ED01AA05-E556-4E89-05AD-68F7359E05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gray">
          <a:xfrm>
            <a:off x="700679" y="673096"/>
            <a:ext cx="10822650" cy="504916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1"/>
                </a:solidFill>
                <a:latin typeface="+mj-lt"/>
                <a:ea typeface="HelveticaNeue LT 75 Bold" panose="020B0804020202020204" pitchFamily="34" charset="0"/>
                <a:cs typeface="HelveticaNeue LT 75 Bold" panose="020B0804020202020204" pitchFamily="34" charset="0"/>
              </a:defRPr>
            </a:lvl1pPr>
          </a:lstStyle>
          <a:p>
            <a:r>
              <a:rPr lang="de-DE" dirty="0"/>
              <a:t>Überschrift durch Klicken bearbeiten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A4AF62C0-40B2-5CF7-416F-58B429D16198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47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rgbClr val="E0E7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85212E8-DBB6-428C-B029-F637301FFC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7" y="5056866"/>
            <a:ext cx="12190413" cy="1801134"/>
          </a:xfrm>
          <a:prstGeom prst="rect">
            <a:avLst/>
          </a:prstGeom>
        </p:spPr>
      </p:pic>
      <p:cxnSp>
        <p:nvCxnSpPr>
          <p:cNvPr id="26" name="Gerade Verbindung 25"/>
          <p:cNvCxnSpPr/>
          <p:nvPr/>
        </p:nvCxnSpPr>
        <p:spPr bwMode="gray">
          <a:xfrm>
            <a:off x="692150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26"/>
          <p:cNvCxnSpPr/>
          <p:nvPr/>
        </p:nvCxnSpPr>
        <p:spPr bwMode="gray">
          <a:xfrm>
            <a:off x="11492706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27"/>
          <p:cNvCxnSpPr/>
          <p:nvPr/>
        </p:nvCxnSpPr>
        <p:spPr bwMode="gray">
          <a:xfrm>
            <a:off x="594995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 bwMode="gray">
          <a:xfrm>
            <a:off x="6236494" y="-81072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hteck 29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75885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6093010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0,40</a:t>
            </a:r>
          </a:p>
        </p:txBody>
      </p:sp>
      <p:sp>
        <p:nvSpPr>
          <p:cNvPr id="32" name="Rechteck 31">
            <a:extLst>
              <a:ext uri="{FF2B5EF4-FFF2-40B4-BE49-F238E27FC236}">
                <a16:creationId xmlns:a16="http://schemas.microsoft.com/office/drawing/2014/main" id="{DCF2FAD9-2B09-4DB8-8125-BF997C92CF26}"/>
              </a:ext>
            </a:extLst>
          </p:cNvPr>
          <p:cNvSpPr/>
          <p:nvPr/>
        </p:nvSpPr>
        <p:spPr bwMode="gray">
          <a:xfrm>
            <a:off x="11325412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15,00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524856" y="-28765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15,0</a:t>
            </a:r>
            <a:r>
              <a:rPr lang="de-DE" altLang="zh-CN" sz="900" dirty="0">
                <a:solidFill>
                  <a:schemeClr val="tx1"/>
                </a:solidFill>
                <a:latin typeface="HelveticaNeue LT 55 Roman" panose="020B0604020202020204" pitchFamily="34" charset="0"/>
              </a:rPr>
              <a:t>0</a:t>
            </a:r>
            <a:endParaRPr lang="de-DE" sz="900" dirty="0">
              <a:solidFill>
                <a:schemeClr val="tx1"/>
              </a:solidFill>
              <a:latin typeface="HelveticaNeue LT 55 Roman" panose="020B0604020202020204" pitchFamily="34" charset="0"/>
            </a:endParaRPr>
          </a:p>
        </p:txBody>
      </p:sp>
      <p:cxnSp>
        <p:nvCxnSpPr>
          <p:cNvPr id="34" name="Gerade Verbindung 33"/>
          <p:cNvCxnSpPr/>
          <p:nvPr/>
        </p:nvCxnSpPr>
        <p:spPr bwMode="gray">
          <a:xfrm rot="16200000">
            <a:off x="-40483" y="1542473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34"/>
          <p:cNvCxnSpPr/>
          <p:nvPr/>
        </p:nvCxnSpPr>
        <p:spPr bwMode="gray">
          <a:xfrm rot="16200000">
            <a:off x="-40483" y="1781401"/>
            <a:ext cx="0" cy="80963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hteck 36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5115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5,12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1750445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900" dirty="0">
                <a:solidFill>
                  <a:schemeClr val="tx2"/>
                </a:solidFill>
                <a:latin typeface="HelveticaNeue LT 55 Roman" panose="020B0604020202020204" pitchFamily="34" charset="0"/>
              </a:rPr>
              <a:t>4,47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3BC2FAB8-A861-40E3-80FF-89F1683986B8}"/>
              </a:ext>
            </a:extLst>
          </p:cNvPr>
          <p:cNvSpPr/>
          <p:nvPr/>
        </p:nvSpPr>
        <p:spPr bwMode="gray">
          <a:xfrm>
            <a:off x="-453651" y="6238317"/>
            <a:ext cx="334588" cy="142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>
            <a:defPPr>
              <a:defRPr lang="de-DE"/>
            </a:defPPr>
            <a:lvl1pPr marL="0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4251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88502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32753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7700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721254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65505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09756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54007" algn="l" defTabSz="1088502" rtl="0" eaLnBrk="1" latinLnBrk="0" hangingPunct="1">
              <a:defRPr sz="21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8</a:t>
            </a:r>
            <a:r>
              <a:rPr lang="de-DE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,</a:t>
            </a:r>
            <a:r>
              <a:rPr lang="de-DE" altLang="zh-CN" sz="900">
                <a:solidFill>
                  <a:schemeClr val="tx2"/>
                </a:solidFill>
                <a:latin typeface="HelveticaNeue LT 55 Roman" panose="020B0604020202020204" pitchFamily="34" charset="0"/>
              </a:rPr>
              <a:t>00</a:t>
            </a:r>
            <a:endParaRPr lang="de-DE" sz="900" dirty="0">
              <a:solidFill>
                <a:schemeClr val="tx2"/>
              </a:solidFill>
              <a:latin typeface="HelveticaNeue LT 55 Roman" panose="020B0604020202020204" pitchFamily="34" charset="0"/>
            </a:endParaRPr>
          </a:p>
        </p:txBody>
      </p:sp>
      <p:sp>
        <p:nvSpPr>
          <p:cNvPr id="3" name="Textplatzhalter 9">
            <a:extLst>
              <a:ext uri="{FF2B5EF4-FFF2-40B4-BE49-F238E27FC236}">
                <a16:creationId xmlns:a16="http://schemas.microsoft.com/office/drawing/2014/main" id="{9ECFFFFB-17A4-4252-CD92-2BFA7EE0BD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82112" y="1821882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tx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  <p:sp>
        <p:nvSpPr>
          <p:cNvPr id="4" name="Textplatzhalter 9">
            <a:extLst>
              <a:ext uri="{FF2B5EF4-FFF2-40B4-BE49-F238E27FC236}">
                <a16:creationId xmlns:a16="http://schemas.microsoft.com/office/drawing/2014/main" id="{42E3D484-F014-931E-F85E-CDCD4D83FA8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82112" y="3092868"/>
            <a:ext cx="10822651" cy="1035018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3600" b="0" i="0">
                <a:solidFill>
                  <a:schemeClr val="accent1"/>
                </a:solidFill>
                <a:latin typeface="+mj-lt"/>
                <a:ea typeface="HelveticaNeue LT 55 Roman" panose="020B0604020202020204" pitchFamily="34" charset="0"/>
                <a:cs typeface="HelveticaNeue LT 55 Roman" panose="020B0604020202020204" pitchFamily="34" charset="0"/>
              </a:defRPr>
            </a:lvl1pPr>
            <a:lvl2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2pPr>
            <a:lvl4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4pPr>
            <a:lvl5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5pPr>
            <a:lvl8pPr>
              <a:defRPr b="0" i="0">
                <a:solidFill>
                  <a:schemeClr val="tx1"/>
                </a:solidFill>
                <a:latin typeface="Helvetica Neue LT 55 Roman" panose="020B0604020202020204" pitchFamily="34" charset="0"/>
                <a:ea typeface="Helvetica Neue Light" panose="02000503000000020004" pitchFamily="2" charset="0"/>
                <a:cs typeface="Helvetica Neue LT 55 Roman" panose="020B0604020202020204" pitchFamily="34" charset="0"/>
              </a:defRPr>
            </a:lvl8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9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FC105FE-D12F-6A5D-8640-91FC83F07500}"/>
              </a:ext>
            </a:extLst>
          </p:cNvPr>
          <p:cNvPicPr>
            <a:picLocks noChangeAspect="1"/>
          </p:cNvPicPr>
          <p:nvPr userDrawn="1"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087" y="339576"/>
            <a:ext cx="2379638" cy="237600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 bwMode="gray">
          <a:xfrm>
            <a:off x="389299" y="1822532"/>
            <a:ext cx="65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F4A4093-5A2B-548F-D312-E5067E9C4D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375" y="6485059"/>
            <a:ext cx="423019" cy="236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5"/>
                </a:solidFill>
              </a:defRPr>
            </a:lvl1pPr>
          </a:lstStyle>
          <a:p>
            <a:fld id="{CC630A8E-3AC2-4CEA-80D5-B295B627051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538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90" r:id="rId2"/>
    <p:sldLayoutId id="2147483791" r:id="rId3"/>
    <p:sldLayoutId id="2147483792" r:id="rId4"/>
    <p:sldLayoutId id="2147483779" r:id="rId5"/>
    <p:sldLayoutId id="2147483795" r:id="rId6"/>
    <p:sldLayoutId id="2147483739" r:id="rId7"/>
    <p:sldLayoutId id="2147483778" r:id="rId8"/>
    <p:sldLayoutId id="2147483777" r:id="rId9"/>
    <p:sldLayoutId id="2147483793" r:id="rId10"/>
    <p:sldLayoutId id="2147483794" r:id="rId11"/>
    <p:sldLayoutId id="2147483736" r:id="rId12"/>
    <p:sldLayoutId id="2147483740" r:id="rId13"/>
    <p:sldLayoutId id="2147483781" r:id="rId14"/>
    <p:sldLayoutId id="2147483758" r:id="rId15"/>
    <p:sldLayoutId id="2147483780" r:id="rId16"/>
    <p:sldLayoutId id="2147483757" r:id="rId17"/>
    <p:sldLayoutId id="2147483782" r:id="rId18"/>
    <p:sldLayoutId id="2147483784" r:id="rId19"/>
    <p:sldLayoutId id="2147483747" r:id="rId20"/>
    <p:sldLayoutId id="2147483785" r:id="rId21"/>
    <p:sldLayoutId id="2147483786" r:id="rId22"/>
    <p:sldLayoutId id="2147483789" r:id="rId23"/>
    <p:sldLayoutId id="2147483745" r:id="rId24"/>
    <p:sldLayoutId id="2147483787" r:id="rId25"/>
    <p:sldLayoutId id="2147483746" r:id="rId26"/>
    <p:sldLayoutId id="2147483760" r:id="rId27"/>
    <p:sldLayoutId id="2147483773" r:id="rId2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1pPr>
      <a:lvl2pPr marL="0" indent="0" algn="l" defTabSz="914400" rtl="0" eaLnBrk="1" latinLnBrk="0" hangingPunct="1">
        <a:spcBef>
          <a:spcPts val="0"/>
        </a:spcBef>
        <a:spcAft>
          <a:spcPts val="600"/>
        </a:spcAft>
        <a:buFontTx/>
        <a:buNone/>
        <a:defRPr sz="14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2pPr>
      <a:lvl3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3pPr>
      <a:lvl4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4pPr>
      <a:lvl5pPr marL="271463" indent="-271463" algn="l" defTabSz="914400" rtl="0" eaLnBrk="1" latinLnBrk="0" hangingPunct="1">
        <a:spcBef>
          <a:spcPts val="0"/>
        </a:spcBef>
        <a:spcAft>
          <a:spcPts val="600"/>
        </a:spcAft>
        <a:buClr>
          <a:schemeClr val="accent5"/>
        </a:buClr>
        <a:buFont typeface="Helvetica 55 Roman" pitchFamily="34" charset="0"/>
        <a:buChar char="+"/>
        <a:defRPr sz="1800" b="0" i="0" kern="1200">
          <a:solidFill>
            <a:schemeClr val="tx1"/>
          </a:solidFill>
          <a:latin typeface="HelveticaNeue LT 55 Roman" panose="020B0604020202020204" pitchFamily="34" charset="0"/>
          <a:ea typeface="HelveticaNeue LT 55 Roman" panose="020B0604020202020204" pitchFamily="34" charset="0"/>
          <a:cs typeface="HelveticaNeue LT 55 Roman" panose="020B0604020202020204" pitchFamily="34" charset="0"/>
        </a:defRPr>
      </a:lvl5pPr>
      <a:lvl6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" indent="-171450" algn="l" defTabSz="914400" rtl="0" eaLnBrk="1" latinLnBrk="0" hangingPunct="1">
        <a:spcBef>
          <a:spcPts val="0"/>
        </a:spcBef>
        <a:spcAft>
          <a:spcPts val="600"/>
        </a:spcAft>
        <a:buClr>
          <a:schemeClr val="accent2"/>
        </a:buClr>
        <a:buFont typeface="Helvetica 55 Roman" pitchFamily="34" charset="0"/>
        <a:buChar char="+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3929">
          <p15:clr>
            <a:srgbClr val="F26B43"/>
          </p15:clr>
        </p15:guide>
        <p15:guide id="6" pos="7241">
          <p15:clr>
            <a:srgbClr val="F26B43"/>
          </p15:clr>
        </p15:guide>
        <p15:guide id="8" orient="horz" pos="3975">
          <p15:clr>
            <a:srgbClr val="F26B43"/>
          </p15:clr>
        </p15:guide>
        <p15:guide id="9" orient="horz" pos="1146">
          <p15:clr>
            <a:srgbClr val="F26B43"/>
          </p15:clr>
        </p15:guide>
        <p15:guide id="10" orient="horz" pos="998">
          <p15:clr>
            <a:srgbClr val="F26B43"/>
          </p15:clr>
        </p15:guide>
        <p15:guide id="11" pos="437">
          <p15:clr>
            <a:srgbClr val="F26B43"/>
          </p15:clr>
        </p15:guide>
        <p15:guide id="12" pos="37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ADC397D0-3DC1-73A2-036E-7F6DBCAB86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5D7951-5809-8187-9476-71A59D28588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NEXUS / PEPS | </a:t>
            </a:r>
            <a:fld id="{E4444205-9CC3-4C4E-87AF-68CC66D95CEC}" type="datetime1">
              <a:rPr lang="de-DE" smtClean="0"/>
              <a:t>14.04.2026</a:t>
            </a:fld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7ED0FEB-2527-EE2E-6635-B6C141464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Releasepräsentation PEPS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2026.1.0</a:t>
            </a:r>
          </a:p>
        </p:txBody>
      </p:sp>
    </p:spTree>
    <p:extLst>
      <p:ext uri="{BB962C8B-B14F-4D97-AF65-F5344CB8AC3E}">
        <p14:creationId xmlns:p14="http://schemas.microsoft.com/office/powerpoint/2010/main" val="158679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DD7D315C-BBDE-51C8-BED8-03654480EC4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Agenda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91ECA1AA-2A8F-DE47-FC0C-3B254C9BAA5F}"/>
              </a:ext>
            </a:extLst>
          </p:cNvPr>
          <p:cNvGrpSpPr/>
          <p:nvPr/>
        </p:nvGrpSpPr>
        <p:grpSpPr>
          <a:xfrm>
            <a:off x="795684" y="1750272"/>
            <a:ext cx="4363457" cy="645630"/>
            <a:chOff x="795684" y="1750272"/>
            <a:chExt cx="4363457" cy="645630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2188BCDB-A290-2EF0-3A27-5288C85E7C5A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Highlights &amp; neue Funktionen</a:t>
              </a:r>
            </a:p>
          </p:txBody>
        </p:sp>
        <p:sp>
          <p:nvSpPr>
            <p:cNvPr id="9" name="Sechseck 8">
              <a:extLst>
                <a:ext uri="{FF2B5EF4-FFF2-40B4-BE49-F238E27FC236}">
                  <a16:creationId xmlns:a16="http://schemas.microsoft.com/office/drawing/2014/main" id="{9725EB37-7E11-1C24-285F-11DD4ECB1798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F3A0D43-2EFF-99DB-2CAA-7309A9BEF860}"/>
              </a:ext>
            </a:extLst>
          </p:cNvPr>
          <p:cNvGrpSpPr/>
          <p:nvPr/>
        </p:nvGrpSpPr>
        <p:grpSpPr>
          <a:xfrm>
            <a:off x="795684" y="2548302"/>
            <a:ext cx="4363457" cy="645630"/>
            <a:chOff x="795684" y="1750272"/>
            <a:chExt cx="4363457" cy="645630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1A2F096C-EEDF-9260-40A9-FFEF5B4F1833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dirty="0">
                  <a:solidFill>
                    <a:schemeClr val="tx1"/>
                  </a:solidFill>
                </a:rPr>
                <a:t>Performance</a:t>
              </a:r>
              <a:endParaRPr lang="de-DE" sz="1800" dirty="0">
                <a:solidFill>
                  <a:schemeClr val="tx1"/>
                </a:solidFill>
              </a:endParaRPr>
            </a:p>
          </p:txBody>
        </p:sp>
        <p:sp>
          <p:nvSpPr>
            <p:cNvPr id="5" name="Sechseck 4">
              <a:extLst>
                <a:ext uri="{FF2B5EF4-FFF2-40B4-BE49-F238E27FC236}">
                  <a16:creationId xmlns:a16="http://schemas.microsoft.com/office/drawing/2014/main" id="{F1ED4634-74E4-1FDF-0455-508FE4552F73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AB830CDB-8900-F7D1-4867-B647DEAE23EB}"/>
              </a:ext>
            </a:extLst>
          </p:cNvPr>
          <p:cNvGrpSpPr/>
          <p:nvPr/>
        </p:nvGrpSpPr>
        <p:grpSpPr>
          <a:xfrm>
            <a:off x="795684" y="3341254"/>
            <a:ext cx="4363457" cy="645630"/>
            <a:chOff x="795684" y="1750272"/>
            <a:chExt cx="4363457" cy="645630"/>
          </a:xfrm>
        </p:grpSpPr>
        <p:sp>
          <p:nvSpPr>
            <p:cNvPr id="8" name="Rechteck: abgerundete Ecken 7">
              <a:extLst>
                <a:ext uri="{FF2B5EF4-FFF2-40B4-BE49-F238E27FC236}">
                  <a16:creationId xmlns:a16="http://schemas.microsoft.com/office/drawing/2014/main" id="{2F762C4A-7570-514E-0DF1-5C88FB64CEC9}"/>
                </a:ext>
              </a:extLst>
            </p:cNvPr>
            <p:cNvSpPr/>
            <p:nvPr/>
          </p:nvSpPr>
          <p:spPr bwMode="gray">
            <a:xfrm>
              <a:off x="1376413" y="1750272"/>
              <a:ext cx="3782728" cy="645630"/>
            </a:xfrm>
            <a:prstGeom prst="roundRect">
              <a:avLst>
                <a:gd name="adj" fmla="val 9213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55600"/>
              <a:r>
                <a:rPr lang="de-DE" sz="1800" dirty="0">
                  <a:solidFill>
                    <a:schemeClr val="tx1"/>
                  </a:solidFill>
                </a:rPr>
                <a:t>Korrekturen</a:t>
              </a:r>
            </a:p>
          </p:txBody>
        </p:sp>
        <p:sp>
          <p:nvSpPr>
            <p:cNvPr id="10" name="Sechseck 9">
              <a:extLst>
                <a:ext uri="{FF2B5EF4-FFF2-40B4-BE49-F238E27FC236}">
                  <a16:creationId xmlns:a16="http://schemas.microsoft.com/office/drawing/2014/main" id="{21555E0C-6714-9D42-8510-E1AED3ACA54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795684" y="1750272"/>
              <a:ext cx="802110" cy="645630"/>
            </a:xfrm>
            <a:prstGeom prst="hexagon">
              <a:avLst>
                <a:gd name="adj" fmla="val 29444"/>
                <a:gd name="vf" fmla="val 115470"/>
              </a:avLst>
            </a:prstGeom>
            <a:solidFill>
              <a:schemeClr val="accent4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de-DE" sz="18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18" name="Foliennummernplatzhalter 17">
            <a:extLst>
              <a:ext uri="{FF2B5EF4-FFF2-40B4-BE49-F238E27FC236}">
                <a16:creationId xmlns:a16="http://schemas.microsoft.com/office/drawing/2014/main" id="{BE5E949F-7047-BD44-C4D0-214F3DD06635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681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4D561530-511A-DA24-D49D-F7A08D11E5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60DF1A97-F773-E5B6-26AA-22C69CEB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55600"/>
            <a:r>
              <a:rPr lang="de-DE" dirty="0"/>
              <a:t>Highlights &amp; </a:t>
            </a:r>
            <a:br>
              <a:rPr lang="de-DE" dirty="0"/>
            </a:br>
            <a:r>
              <a:rPr lang="de-DE" dirty="0"/>
              <a:t>neue Funktionen</a:t>
            </a:r>
          </a:p>
        </p:txBody>
      </p:sp>
    </p:spTree>
    <p:extLst>
      <p:ext uri="{BB962C8B-B14F-4D97-AF65-F5344CB8AC3E}">
        <p14:creationId xmlns:p14="http://schemas.microsoft.com/office/powerpoint/2010/main" val="763650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6EBC6-519B-8B78-6DA4-7D4951E4E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708C4948-ED4A-02C9-465A-40BB42E90C8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1E8BE7FA-E033-4BD5-E5FD-3D1A1C560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198652"/>
            <a:ext cx="5396706" cy="1865327"/>
          </a:xfrm>
        </p:spPr>
        <p:txBody>
          <a:bodyPr/>
          <a:lstStyle/>
          <a:p>
            <a:pPr marL="355600"/>
            <a:r>
              <a:rPr lang="de-DE" dirty="0"/>
              <a:t>Performance</a:t>
            </a:r>
          </a:p>
        </p:txBody>
      </p:sp>
    </p:spTree>
    <p:extLst>
      <p:ext uri="{BB962C8B-B14F-4D97-AF65-F5344CB8AC3E}">
        <p14:creationId xmlns:p14="http://schemas.microsoft.com/office/powerpoint/2010/main" val="16368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FA0B3-13CD-E2D2-DE30-2E11A36AC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leidung, Person, medizinische Ausrüstung, Gesundheitsversorgung enthält.&#10;&#10;KI-generierte Inhalte können fehlerhaft sein.">
            <a:extLst>
              <a:ext uri="{FF2B5EF4-FFF2-40B4-BE49-F238E27FC236}">
                <a16:creationId xmlns:a16="http://schemas.microsoft.com/office/drawing/2014/main" id="{30982468-DE92-3CD0-A585-28F4BC8D8E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BFE1AE2E-29EE-9E47-E3FC-4FBE9C01B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500" y="4198652"/>
            <a:ext cx="5396706" cy="1865327"/>
          </a:xfrm>
        </p:spPr>
        <p:txBody>
          <a:bodyPr/>
          <a:lstStyle/>
          <a:p>
            <a:pPr marL="355600"/>
            <a:r>
              <a:rPr lang="de-DE" dirty="0"/>
              <a:t>Korrekturen</a:t>
            </a:r>
          </a:p>
        </p:txBody>
      </p:sp>
    </p:spTree>
    <p:extLst>
      <p:ext uri="{BB962C8B-B14F-4D97-AF65-F5344CB8AC3E}">
        <p14:creationId xmlns:p14="http://schemas.microsoft.com/office/powerpoint/2010/main" val="227967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Auswertung geplanter Einsatzstunden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18253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monatlich geplanten Einsatzstunden pro Mitarbeiter*in können neu übersichtlich ausgewertet werden.</a:t>
            </a:r>
          </a:p>
          <a:p>
            <a:r>
              <a:rPr lang="de-CH" dirty="0"/>
              <a:t>Berücksichtigt werden nur tatsächlich zu leistende Einsätze – ohne Termine und ohne Einsätze bei erfasster Abwesenheit der Klient*innen.</a:t>
            </a:r>
          </a:p>
          <a:p>
            <a:r>
              <a:rPr lang="de-CH" dirty="0"/>
              <a:t>Ausgabe für alle oder gezielt ausgewählte Mitarbeitende.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Wohnorte der Klient*innen auf der Karte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18346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Wohnorte der Klient*innen können neu direkt auf einer Karte angezeigt werden.</a:t>
            </a:r>
          </a:p>
          <a:p>
            <a:r>
              <a:rPr lang="de-CH" dirty="0"/>
              <a:t>Über die Auswahl einer Ortschaft werden die entsprechenden Klient*innen gezielt dargestellt.</a:t>
            </a:r>
          </a:p>
          <a:p>
            <a:r>
              <a:rPr lang="de-CH" dirty="0"/>
              <a:t>Das erleichtert die Einsatzplanung und gibt einen schnellen geografischen Überblick.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Notfallkontakte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18560, 20920, 20919, 20923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Neuer Reiter «Notfallkontakt» in den Personalstammdaten</a:t>
            </a:r>
          </a:p>
          <a:p>
            <a:r>
              <a:rPr lang="de-CH" dirty="0"/>
              <a:t>Übernahme aus PERS über den Personalabgleich – wahlweise aktivierbar</a:t>
            </a:r>
          </a:p>
          <a:p>
            <a:r>
              <a:rPr lang="de-CH" dirty="0"/>
              <a:t>Eigene Liste zur Auswertung der Notfallkontakte</a:t>
            </a:r>
          </a:p>
          <a:p>
            <a:r>
              <a:rPr lang="de-CH" dirty="0"/>
              <a:t>Eigene Berechtigung «Anzeige Notfallkontakt im Personalstamm»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Personalbedarfsplanung nach Berufen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20752, 18347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Basis sind neu die hinterlegten Berufe statt separater Skills und Levels.</a:t>
            </a:r>
          </a:p>
          <a:p>
            <a:r>
              <a:rPr lang="de-CH" dirty="0"/>
              <a:t>Pro Dienst: Mindestbesetzung und Qualifikationsanforderungen nach Beruf.</a:t>
            </a:r>
          </a:p>
          <a:p>
            <a:r>
              <a:rPr lang="de-CH" dirty="0"/>
              <a:t>Dropdown-Filter nach Berufsgruppe zeigt nur relevante Berufe.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Automatisierte Dienstplanung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18353, 20499, 20761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Einstellungen zu Team, Aufgabe und Arbeitsort</a:t>
            </a:r>
          </a:p>
          <a:p>
            <a:r>
              <a:rPr lang="de-CH" dirty="0"/>
              <a:t>Automatische DPL-Korrektur: Regeln wahlweise «Fix» oder «Flexibel»</a:t>
            </a:r>
          </a:p>
          <a:p>
            <a:r>
              <a:rPr lang="de-CH" dirty="0"/>
              <a:t>Eigene Berechtigung zum Bearbeiten von Mitarbeiterpräferenzen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Jahresdienstplanreport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18268, 19756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Neu werden die Salden für Überstunden und Mehrstunden angezeigt – inklusive zusätzlicher Konten aus unterschiedlichen Zeitmodellen.</a:t>
            </a:r>
          </a:p>
          <a:p>
            <a:r>
              <a:rPr lang="de-CH" dirty="0"/>
              <a:t>Hinweise zu Zeitarten wie «Monatsende» werden ebenfalls ausgewiesen, z. B. Bemerkungen zu Überstunden oder Auszahlungen.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Ferien- und Zusatztagssaldi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18750, 20762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Saldi von 0 oder tiefer werden in der PERS-Info-Tabelle rot hervorgehoben.</a:t>
            </a:r>
          </a:p>
          <a:p>
            <a:r>
              <a:rPr lang="de-CH" dirty="0"/>
              <a:t>Wird trotz negativem Saldo ein Ferien- oder Zusatztag geplant, erscheint zusätzlich eine Warnung.</a:t>
            </a:r>
          </a:p>
          <a:p>
            <a:r>
              <a:rPr lang="de-CH" dirty="0"/>
              <a:t>Neues Kommentarfeld in der Ferienplanung für Hinweise zu geplanten Absenzen.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Erweiterte Historie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18752, 20347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Änderungen in der Agendaplanung und an Zeitmutationen werden neu in der Historie angezeigt.</a:t>
            </a:r>
          </a:p>
          <a:p>
            <a:r>
              <a:rPr lang="de-CH" dirty="0"/>
              <a:t>So lässt sich nachvollziehen, wann welche Anpassungen vorgenommen wurden.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Zeitmutationen – mehr Komfort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18755, 19753, 18696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Mit Pfeilen direkt zum nächsten oder vorherigen Tag wechseln</a:t>
            </a:r>
          </a:p>
          <a:p>
            <a:r>
              <a:rPr lang="de-CH" dirty="0"/>
              <a:t>Zusätzlicher «Speichern»-Button: speichern, ohne den Dialog zu schliessen</a:t>
            </a:r>
          </a:p>
          <a:p>
            <a:r>
              <a:rPr lang="de-CH" dirty="0"/>
              <a:t>«Zeitmutationen Mehrstunden» auch im persönlichen Zeitausweis und im E-Mail-Versand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Unerwünschte Dienste in der Agendaplanung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18708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Als unerwünscht markierte Dienste können am entsprechenden Tag nicht mehr eingeplant werden.</a:t>
            </a:r>
          </a:p>
          <a:p>
            <a:r>
              <a:rPr lang="de-CH" dirty="0"/>
              <a:t>Fehlplanungen werden vermieden und der Rohplan wird für Mitarbeitende klarer.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Zeitstempelung bei Absenzen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20129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 den Absenz-Einstellungen legt die Option «Zeitstempelung erlauben» fest, ob für eine Absenzart gestempelt werden darf.</a:t>
            </a:r>
          </a:p>
          <a:p>
            <a:r>
              <a:rPr lang="de-CH" dirty="0"/>
              <a:t>Ist die Option nicht aktiviert, bleibt die Zeitstempelung wie bisher gesperrt.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Benutzerkonto im Personalstamm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21672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Im Personalstamm kann ein Benutzerkonto direkt mit einer Person verknüpft werden. Personalnummer und Personal-GUID werden automatisch übernommen.</a:t>
            </a:r>
          </a:p>
          <a:p>
            <a:r>
              <a:rPr lang="de-CH" dirty="0"/>
              <a:t>Bereits zugewiesene Benutzer stehen nicht erneut zur Auswahl; bei Austritt oder Deaktivierung wird die Verknüpfung automatisch entfernt.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Einsatzplan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19722, 20687, 18694, 18675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Leistungszeit folgt direkt der Startzeit</a:t>
            </a:r>
          </a:p>
          <a:p>
            <a:r>
              <a:rPr lang="de-CH" dirty="0"/>
              <a:t>Klarere Meldung bei Änderung von Einsatzserien</a:t>
            </a:r>
          </a:p>
          <a:p>
            <a:r>
              <a:rPr lang="de-CH" dirty="0"/>
              <a:t>Brief «Einsätze und Termine» merkt sich die Option</a:t>
            </a:r>
          </a:p>
          <a:p>
            <a:r>
              <a:rPr lang="de-CH" dirty="0"/>
              <a:t>Im Brief neu «Einsatz bestätigt» statt «Mitarbeiter ???»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Mobile-Konfiguration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21650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Aktualisierung der Mobile-Konfiguration wurde vereinfacht und abgesichert.</a:t>
            </a:r>
          </a:p>
          <a:p>
            <a:r>
              <a:rPr lang="de-CH" dirty="0"/>
              <a:t>Kundenspezifische Einstellungen werden beim Update automatisch übernommen, neue oder geänderte Release-Konfigurationen zuverlässig ergänzt.</a:t>
            </a:r>
          </a:p>
          <a:p>
            <a:r>
              <a:rPr lang="de-CH" dirty="0"/>
              <a:t>Manuelle Anpassungen werden reduziert und Konfigurationsfehler bei Deployments vermieden.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Neuerungen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18639, 18756, 20379, 18386, 18391, 18600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Individueller Mitteilungstext im persönlichen Dienstplan</a:t>
            </a:r>
          </a:p>
          <a:p>
            <a:r>
              <a:rPr lang="de-CH" dirty="0"/>
              <a:t>Halbtage in der Belegung mit 0.5 statt 1.0</a:t>
            </a:r>
          </a:p>
          <a:p>
            <a:r>
              <a:rPr lang="de-CH" dirty="0"/>
              <a:t>Automatische Abmeldung nach definierter Dauer</a:t>
            </a:r>
          </a:p>
          <a:p>
            <a:r>
              <a:rPr lang="de-CH" dirty="0"/>
              <a:t>Grösse des Dialogs «Planstellen Auswahl» wird gespeichert</a:t>
            </a:r>
          </a:p>
          <a:p>
            <a:r>
              <a:rPr lang="de-CH" dirty="0"/>
              <a:t>Breitere Spalte Arbeitsort im persönlichen Dienstplan</a:t>
            </a:r>
          </a:p>
          <a:p>
            <a:r>
              <a:rPr lang="de-CH" dirty="0"/>
              <a:t>Optimierte Spaltendarstellung in den Reports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Performanceverbesserungen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18383, 19719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Verbesserte Ladezeiten der Historisierung</a:t>
            </a:r>
          </a:p>
          <a:p>
            <a:r>
              <a:rPr lang="de-CH" dirty="0"/>
              <a:t>Optimierte Ladezeiten im Einsatzplan: Einsatzpläne laden schneller und die Anwendung reagiert insgesamt flüssiger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Zeitstempelungen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19006, 19007, 19662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Unvollständige oder doppelte Stempelungen erzeugen keine fehlerhafte vollständige Schicht mehr.</a:t>
            </a:r>
          </a:p>
          <a:p>
            <a:r>
              <a:rPr lang="de-CH" dirty="0"/>
              <a:t>Bei verspätetem Arbeitsbeginn werden die effektiv erfassten Arbeitszeiten berücksichtigt.</a:t>
            </a:r>
          </a:p>
          <a:p>
            <a:r>
              <a:rPr lang="de-CH" dirty="0"/>
              <a:t>Stempelungen an dienstfreien Tagen werden nicht mehr einem anderen Arbeitstag zugeordnet, sondern als fehlerhaft erkannt.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Planstellenwechsel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18379, 22042, 22120, 22123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Schicht bei Stellenwechsel im Tag korrekt</a:t>
            </a:r>
          </a:p>
          <a:p>
            <a:r>
              <a:rPr lang="de-CH" dirty="0"/>
              <a:t>EPL zeigt Mitarbeitende ab Wechseldatum</a:t>
            </a:r>
          </a:p>
          <a:p>
            <a:r>
              <a:rPr lang="de-CH" dirty="0"/>
              <a:t>Wechsel im Tag im EPL zeitabhängig</a:t>
            </a:r>
          </a:p>
          <a:p>
            <a:r>
              <a:rPr lang="de-CH" dirty="0"/>
              <a:t>Dienste auf temporärer OE bearbeitbar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Berechnung von Diensten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19963, 20744, 20291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Gekürzte Dienste bei Teil-Arbeitsunfähigkeit: keine zusätzliche Minute pro Tag mehr durch Rundung</a:t>
            </a:r>
          </a:p>
          <a:p>
            <a:r>
              <a:rPr lang="de-CH" dirty="0"/>
              <a:t>Kürzen von Diensten mit unbezahlter Pause: Dienstzeit und Ist-Zeit stimmen</a:t>
            </a:r>
          </a:p>
          <a:p>
            <a:r>
              <a:rPr lang="de-CH" dirty="0"/>
              <a:t>Drag &amp; Drop: verschobene Dienste zählen direkt in der Belegung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Dienstplan und Belegung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20859, 18850, 18878, 18792, 19864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Dienste/Absenzen werden korrekt angezeigt</a:t>
            </a:r>
          </a:p>
          <a:p>
            <a:r>
              <a:rPr lang="de-CH" dirty="0"/>
              <a:t>Mehrfach zugewiesene Termine einheitlich</a:t>
            </a:r>
          </a:p>
          <a:p>
            <a:r>
              <a:rPr lang="de-CH" dirty="0"/>
              <a:t>Doppelplanungen durch falsches Laden vermieden</a:t>
            </a:r>
          </a:p>
          <a:p>
            <a:r>
              <a:rPr lang="de-CH" dirty="0"/>
              <a:t>C-Wechsel korrekt in der Belegung</a:t>
            </a:r>
          </a:p>
          <a:p>
            <a:r>
              <a:rPr lang="de-CH" dirty="0"/>
              <a:t>Sollzeit bei untermonatigem Austritt korrekt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Einsatzplan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21166, 21757, 19945, 19522, 18642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Beendete Serie entfernt spätere Einsätze</a:t>
            </a:r>
          </a:p>
          <a:p>
            <a:r>
              <a:rPr lang="de-CH" dirty="0"/>
              <a:t>Seriensymbol inkl. Ausnahmen wählbar</a:t>
            </a:r>
          </a:p>
          <a:p>
            <a:r>
              <a:rPr lang="de-CH" dirty="0"/>
              <a:t>Absenzen über Mitternacht korrekt dargestellt</a:t>
            </a:r>
          </a:p>
          <a:p>
            <a:r>
              <a:rPr lang="de-CH" dirty="0"/>
              <a:t>Sortierung des EPL entspricht dem Dienstplan</a:t>
            </a:r>
          </a:p>
          <a:p>
            <a:r>
              <a:rPr lang="de-CH" dirty="0"/>
              <a:t>Klientengruppe bei Tagwechsel korrigiert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Lohndatenexport des Feriensaldos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21178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Der Lohndatenexport des Feriensaldos wurde für die Einstellung «Standard» korrigiert.</a:t>
            </a:r>
          </a:p>
          <a:p>
            <a:r>
              <a:rPr lang="de-CH" dirty="0"/>
              <a:t>Der korrekte Feriensaldo wird wieder zuverlässig exportiert und nicht mehr mit 0 ausgegeben.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Nexus Mobile Manager und Tools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18957, 20539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Die Synchronisation im Nexus Mobile Manager wurde stabilisiert. Fehler wie «Data sync failed» bei der Übertragung von Planungsdaten wurden behoben.</a:t>
            </a:r>
          </a:p>
          <a:p>
            <a:r>
              <a:rPr lang="de-CH" dirty="0"/>
              <a:t>Die Tools starten wieder ordnungsgemäss. Die Fehlermeldung seit Version 2025.1.0.0 HF6 tritt nicht mehr auf.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Korrekturen (1/3)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18376, 19074, 20874, 20464, 20175, 20177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Absenzen bei Eintritt im Planungsjahr wieder ziehbar</a:t>
            </a:r>
          </a:p>
          <a:p>
            <a:r>
              <a:rPr lang="de-CH" dirty="0"/>
              <a:t>Excel-Export des Jumboplans vollständig</a:t>
            </a:r>
          </a:p>
          <a:p>
            <a:r>
              <a:rPr lang="de-CH" dirty="0"/>
              <a:t>Jumboplan zeigt nur die gewählte Planstelle</a:t>
            </a:r>
          </a:p>
          <a:p>
            <a:r>
              <a:rPr lang="de-CH" dirty="0"/>
              <a:t>Personal-Infotabelle übernimmt die Sortierung</a:t>
            </a:r>
          </a:p>
          <a:p>
            <a:r>
              <a:rPr lang="de-CH" dirty="0"/>
              <a:t>Sortierung nach letzter Konsolidierung korrigiert</a:t>
            </a:r>
          </a:p>
          <a:p>
            <a:r>
              <a:rPr lang="de-CH" dirty="0"/>
              <a:t>Filter «Planstellenauswahl» ohne Fehlermeldung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Korrekturen (2/3)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20771, 20772, 20773, 18698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Personalliste: Sortierung nach Berufen beim Drucken</a:t>
            </a:r>
          </a:p>
          <a:p>
            <a:r>
              <a:rPr lang="de-CH" dirty="0"/>
              <a:t>Berufsliste: Druck ohne Fehlermeldung</a:t>
            </a:r>
          </a:p>
          <a:p>
            <a:r>
              <a:rPr lang="de-CH" dirty="0"/>
              <a:t>Freigabe bei zukünftigem Eintrittsdatum ohne Fehler</a:t>
            </a:r>
          </a:p>
          <a:p>
            <a:r>
              <a:rPr lang="de-CH" dirty="0"/>
              <a:t>Benutzerverwaltung: individueller Name pro Benutzer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FBE9F-CDAE-8333-87A1-16A092733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1491E-C561-7B3B-F934-E1BD02E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Korrekturen (3/3)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8791F79-10F3-A516-A322-3A09238290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/>
        <p:txBody>
          <a:bodyPr/>
          <a:lstStyle/>
          <a:p>
            <a:r>
              <a:rPr lang="de-DE" dirty="0"/>
              <a:t>20372, 18899, 19220, 19400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F423CDB-A48E-ABC7-BBD0-C762135CCF4C}"/>
              </a:ext>
            </a:extLst>
          </p:cNvPr>
          <p:cNvSpPr>
            <a:spLocks noGrp="1"/>
          </p:cNvSpPr>
          <p:nvPr>
            <p:ph type="sldNum" sz="quarter" idx="41"/>
          </p:nvPr>
        </p:nvSpPr>
        <p:spPr/>
        <p:txBody>
          <a:bodyPr/>
          <a:lstStyle/>
          <a:p>
            <a:fld id="{CC630A8E-3AC2-4CEA-80D5-B295B6270513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926C562-68E6-95BA-640F-68DBD6EDE18A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de-CH" dirty="0"/>
              <a:t>Windows-Auswertungsregeln mit Option «Ist aktiv»</a:t>
            </a:r>
          </a:p>
          <a:p>
            <a:r>
              <a:rPr lang="de-CH" dirty="0"/>
              <a:t>Reiter Arbeitsortwechsel zeigt den ganzen Text</a:t>
            </a:r>
          </a:p>
          <a:p>
            <a:r>
              <a:rPr lang="de-CH" dirty="0"/>
              <a:t>Spezialbuchstaben speicherbar</a:t>
            </a:r>
          </a:p>
          <a:p>
            <a:r>
              <a:rPr lang="de-CH" dirty="0"/>
              <a:t>Recht 83: alle Planer übernehmen Zeiten korrekt</a:t>
            </a:r>
          </a:p>
        </p:txBody>
      </p:sp>
    </p:spTree>
    <p:extLst>
      <p:ext uri="{BB962C8B-B14F-4D97-AF65-F5344CB8AC3E}">
        <p14:creationId xmlns:p14="http://schemas.microsoft.com/office/powerpoint/2010/main" val="12228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exus">
  <a:themeElements>
    <a:clrScheme name="NEXUS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B80F2E"/>
      </a:accent1>
      <a:accent2>
        <a:srgbClr val="4F6792"/>
      </a:accent2>
      <a:accent3>
        <a:srgbClr val="1F2336"/>
      </a:accent3>
      <a:accent4>
        <a:srgbClr val="E8ECF0"/>
      </a:accent4>
      <a:accent5>
        <a:srgbClr val="9C9D9F"/>
      </a:accent5>
      <a:accent6>
        <a:srgbClr val="BA4C61"/>
      </a:accent6>
      <a:hlink>
        <a:srgbClr val="B80F2E"/>
      </a:hlink>
      <a:folHlink>
        <a:srgbClr val="BA4C61"/>
      </a:folHlink>
    </a:clrScheme>
    <a:fontScheme name="NEXUS-Font">
      <a:majorFont>
        <a:latin typeface="HelveticaNeue LT 75 Bold"/>
        <a:ea typeface=""/>
        <a:cs typeface=""/>
      </a:majorFont>
      <a:minorFont>
        <a:latin typeface="HelveticaNeue LT 55 Roman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0" rIns="0" bIns="0" rtlCol="0">
        <a:spAutoFit/>
      </a:bodyPr>
      <a:lstStyle>
        <a:defPPr marL="171450" indent="-171450" algn="l">
          <a:buClr>
            <a:schemeClr val="accent1"/>
          </a:buClr>
          <a:buFont typeface="HelveticaNeue LT 75 Bold" panose="020B0804020202020204" pitchFamily="34" charset="0"/>
          <a:buChar char="+"/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2" id="{7797158C-7627-4A10-9D28-D93DCED3A358}" vid="{B003D591-0704-4A71-890D-8257BCA11C92}"/>
    </a:ext>
  </a:extLst>
</a:theme>
</file>

<file path=ppt/theme/theme2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NEXUS AG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23283D"/>
      </a:accent1>
      <a:accent2>
        <a:srgbClr val="B61D33"/>
      </a:accent2>
      <a:accent3>
        <a:srgbClr val="E7ECF0"/>
      </a:accent3>
      <a:accent4>
        <a:srgbClr val="474747"/>
      </a:accent4>
      <a:accent5>
        <a:srgbClr val="2F3E66"/>
      </a:accent5>
      <a:accent6>
        <a:srgbClr val="DE425D"/>
      </a:accent6>
      <a:hlink>
        <a:srgbClr val="703DD7"/>
      </a:hlink>
      <a:folHlink>
        <a:srgbClr val="9974E2"/>
      </a:folHlink>
    </a:clrScheme>
    <a:fontScheme name="NEXUS AG">
      <a:majorFont>
        <a:latin typeface="Helvetica Neue"/>
        <a:ea typeface=""/>
        <a:cs typeface=""/>
      </a:majorFont>
      <a:minorFont>
        <a:latin typeface="HelveticaNeueLT Pro 55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EXUS">
    <a:dk1>
      <a:sysClr val="windowText" lastClr="000000"/>
    </a:dk1>
    <a:lt1>
      <a:sysClr val="window" lastClr="FFFFFF"/>
    </a:lt1>
    <a:dk2>
      <a:srgbClr val="000000"/>
    </a:dk2>
    <a:lt2>
      <a:srgbClr val="FFFFFF"/>
    </a:lt2>
    <a:accent1>
      <a:srgbClr val="B80F2E"/>
    </a:accent1>
    <a:accent2>
      <a:srgbClr val="4F6792"/>
    </a:accent2>
    <a:accent3>
      <a:srgbClr val="1F2336"/>
    </a:accent3>
    <a:accent4>
      <a:srgbClr val="E8ECF0"/>
    </a:accent4>
    <a:accent5>
      <a:srgbClr val="9C9D9F"/>
    </a:accent5>
    <a:accent6>
      <a:srgbClr val="BA4C61"/>
    </a:accent6>
    <a:hlink>
      <a:srgbClr val="B80F2E"/>
    </a:hlink>
    <a:folHlink>
      <a:srgbClr val="BA4C6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Vorlage PowerPoint</Template>
  <TotalTime>0</TotalTime>
  <Words>458</Words>
  <Application>Microsoft Office PowerPoint</Application>
  <PresentationFormat>Benutzerdefiniert</PresentationFormat>
  <Paragraphs>86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Arial</vt:lpstr>
      <vt:lpstr>Helvetica 55 Roman</vt:lpstr>
      <vt:lpstr>Helvetica Neue</vt:lpstr>
      <vt:lpstr>Helvetica Neue LT 55 Roman</vt:lpstr>
      <vt:lpstr>HelveticaNeue LT 43 LightEx</vt:lpstr>
      <vt:lpstr>HelveticaNeue LT 55 Roman</vt:lpstr>
      <vt:lpstr>HelveticaNeue LT 56 Italic</vt:lpstr>
      <vt:lpstr>HelveticaNeueLT Pro 55 Roman</vt:lpstr>
      <vt:lpstr>nexus</vt:lpstr>
      <vt:lpstr>Releasepräsentation  2026.0</vt:lpstr>
      <vt:lpstr>Agenda</vt:lpstr>
      <vt:lpstr>Highlights &amp;  neue Funktionen</vt:lpstr>
      <vt:lpstr>Meldung über gesperrte KST</vt:lpstr>
      <vt:lpstr>Anzeige Sammelzahlereinstellung auf Zahler</vt:lpstr>
      <vt:lpstr>Prüfung auf manuelle Leistung nach Austritt</vt:lpstr>
      <vt:lpstr>Rechnungslayout gemäss Faktura-Art</vt:lpstr>
      <vt:lpstr>Individuelle Kassenbelegnummer pro Kassabuch</vt:lpstr>
      <vt:lpstr>Fachpersonen an easyDok</vt:lpstr>
      <vt:lpstr>Performance</vt:lpstr>
      <vt:lpstr>Performanceverbesserungen</vt:lpstr>
      <vt:lpstr>Korrekturen</vt:lpstr>
      <vt:lpstr>Erfassung Telefondaten</vt:lpstr>
      <vt:lpstr>Anzeige Telefondaten</vt:lpstr>
      <vt:lpstr>xml – Feld «insurance»</vt:lpstr>
      <vt:lpstr>xml – Feld «insurance»</vt:lpstr>
      <vt:lpstr>Sammelrechnung über mehrere Monate</vt:lpstr>
      <vt:lpstr>Leistungserfassung – Suchen nach Bezeichnung</vt:lpstr>
      <vt:lpstr>Leistungserfassung – Filter nach Unterbringung</vt:lpstr>
      <vt:lpstr>Mitglieder und Spendenverwaltung - Art</vt:lpstr>
      <vt:lpstr>Rechnungslayout kopieren</vt:lpstr>
      <vt:lpstr>Speichern von Custom-Reports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Sebastiampillai Pascal</dc:creator>
  <cp:lastModifiedBy>Sebastiampillai Pascal</cp:lastModifiedBy>
  <cp:revision>8</cp:revision>
  <dcterms:created xsi:type="dcterms:W3CDTF">2025-10-08T09:35:33Z</dcterms:created>
  <dcterms:modified xsi:type="dcterms:W3CDTF">2026-04-14T08:09:57Z</dcterms:modified>
</cp:coreProperties>
</file>