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24"/>
  </p:notesMasterIdLst>
  <p:handoutMasterIdLst>
    <p:handoutMasterId r:id="rId25"/>
  </p:handoutMasterIdLst>
  <p:sldIdLst>
    <p:sldId id="308" r:id="rId2"/>
    <p:sldId id="291" r:id="rId3"/>
    <p:sldId id="307" r:id="rId4"/>
    <p:sldId id="326" r:id="rId5"/>
    <p:sldId id="327" r:id="rId6"/>
    <p:sldId id="328" r:id="rId7"/>
    <p:sldId id="329" r:id="rId8"/>
    <p:sldId id="330" r:id="rId9"/>
    <p:sldId id="331" r:id="rId10"/>
    <p:sldId id="321" r:id="rId11"/>
    <p:sldId id="322" r:id="rId12"/>
    <p:sldId id="323" r:id="rId13"/>
    <p:sldId id="324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</p:sldIdLst>
  <p:sldSz cx="12190413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46">
          <p15:clr>
            <a:srgbClr val="A4A3A4"/>
          </p15:clr>
        </p15:guide>
        <p15:guide id="2" orient="horz" pos="998">
          <p15:clr>
            <a:srgbClr val="A4A3A4"/>
          </p15:clr>
        </p15:guide>
        <p15:guide id="3" pos="4180" userDrawn="1">
          <p15:clr>
            <a:srgbClr val="A4A3A4"/>
          </p15:clr>
        </p15:guide>
        <p15:guide id="4" pos="3477" userDrawn="1">
          <p15:clr>
            <a:srgbClr val="A4A3A4"/>
          </p15:clr>
        </p15:guide>
        <p15:guide id="5" pos="7241" userDrawn="1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EB1D87-04DA-D232-D646-F2C52DBC5EBF}" name="Dold Sabine" initials="SD" userId="S::Sabine.Dold@nexus-ag.de::bc150946-7eae-4efb-b662-c6e0b6885f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0F2E"/>
    <a:srgbClr val="E0E7EC"/>
    <a:srgbClr val="9C9D9F"/>
    <a:srgbClr val="E0E8EB"/>
    <a:srgbClr val="F2F2F2"/>
    <a:srgbClr val="D9D9D9"/>
    <a:srgbClr val="2F3E66"/>
    <a:srgbClr val="E2E2E2"/>
    <a:srgbClr val="E7ECF0"/>
    <a:srgbClr val="E8E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75581" autoAdjust="0"/>
  </p:normalViewPr>
  <p:slideViewPr>
    <p:cSldViewPr snapToGrid="0" snapToObjects="1" showGuides="1">
      <p:cViewPr varScale="1">
        <p:scale>
          <a:sx n="111" d="100"/>
          <a:sy n="111" d="100"/>
        </p:scale>
        <p:origin x="516" y="96"/>
      </p:cViewPr>
      <p:guideLst>
        <p:guide orient="horz" pos="1146"/>
        <p:guide orient="horz" pos="998"/>
        <p:guide pos="4180"/>
        <p:guide pos="3477"/>
        <p:guide pos="7241"/>
        <p:guide pos="528"/>
        <p:guide orient="horz" pos="3974"/>
      </p:guideLst>
    </p:cSldViewPr>
  </p:slideViewPr>
  <p:outlineViewPr>
    <p:cViewPr>
      <p:scale>
        <a:sx n="33" d="100"/>
        <a:sy n="33" d="100"/>
      </p:scale>
      <p:origin x="0" y="-423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>
        <p:scale>
          <a:sx n="100" d="100"/>
          <a:sy n="100" d="100"/>
        </p:scale>
        <p:origin x="3552" y="-3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4A100-ADA8-40D8-9833-2B6F6E1407FF}" type="datetimeFigureOut">
              <a:rPr lang="de-DE" sz="1000" smtClean="0"/>
              <a:t>14.04.2026</a:t>
            </a:fld>
            <a:endParaRPr lang="de-DE" sz="10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BF972-34A1-48A3-9669-6D737DCAFFF5}" type="slidenum">
              <a:rPr lang="de-DE" sz="1000" smtClean="0"/>
              <a:t>‹Nr.›</a:t>
            </a:fld>
            <a:endParaRPr lang="de-DE" sz="1000"/>
          </a:p>
        </p:txBody>
      </p:sp>
    </p:spTree>
    <p:extLst>
      <p:ext uri="{BB962C8B-B14F-4D97-AF65-F5344CB8AC3E}">
        <p14:creationId xmlns:p14="http://schemas.microsoft.com/office/powerpoint/2010/main" val="2106106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F981D06A-F6D1-479A-A566-715A0CE36CD1}" type="datetimeFigureOut">
              <a:rPr lang="de-DE" smtClean="0"/>
              <a:pPr/>
              <a:t>14.04.2026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2588" y="685800"/>
            <a:ext cx="6092825" cy="34290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382587" y="4343400"/>
            <a:ext cx="6092825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EB3C7298-7484-406B-A720-81854D6B4D4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94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Bef>
        <a:spcPts val="0"/>
      </a:spcBef>
      <a:spcAft>
        <a:spcPts val="600"/>
      </a:spcAft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0" indent="0" algn="l" defTabSz="914400" rtl="0" eaLnBrk="1" latinLnBrk="0" hangingPunct="1">
      <a:spcBef>
        <a:spcPts val="0"/>
      </a:spcBef>
      <a:spcAft>
        <a:spcPts val="60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fik 35">
            <a:extLst>
              <a:ext uri="{FF2B5EF4-FFF2-40B4-BE49-F238E27FC236}">
                <a16:creationId xmlns:a16="http://schemas.microsoft.com/office/drawing/2014/main" id="{0B92209E-2B7F-43E7-8DF2-3FCBB59E80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4E10DCF8-C30B-C0DD-57E2-89B5098AA4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15247" y="1957837"/>
            <a:ext cx="7791450" cy="7332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de-DE" sz="2800" cap="all" baseline="0" dirty="0">
                <a:solidFill>
                  <a:schemeClr val="tx1"/>
                </a:solidFill>
              </a:defRPr>
            </a:lvl1pPr>
          </a:lstStyle>
          <a:p>
            <a:pPr lvl="0" algn="ctr">
              <a:spcAft>
                <a:spcPts val="0"/>
              </a:spcAft>
            </a:pPr>
            <a:r>
              <a:rPr lang="de-DE" dirty="0"/>
              <a:t>UNTERTITEL HINZUFÜGEN</a:t>
            </a:r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20750712-4C75-DDF6-9792-0FDE8FC595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12963" y="6273282"/>
            <a:ext cx="7473950" cy="40079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Anlass  |  Datum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1777391B-CB89-C33C-58A8-CE38CF9D3C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37" y="2997585"/>
            <a:ext cx="109634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de-DE" sz="4800" b="0" cap="all" baseline="0" dirty="0">
                <a:latin typeface="+mj-lt"/>
              </a:defRPr>
            </a:lvl1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FontTx/>
            </a:pPr>
            <a:r>
              <a:rPr lang="de-DE" dirty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2405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3AFC4424-EC76-5715-476A-0CA1B24037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909" y="2744335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" name="Textplatzhalter 14">
            <a:extLst>
              <a:ext uri="{FF2B5EF4-FFF2-40B4-BE49-F238E27FC236}">
                <a16:creationId xmlns:a16="http://schemas.microsoft.com/office/drawing/2014/main" id="{81B95D4C-0373-3B8E-30BC-1618FF3C052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770391" y="327203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9E4417DD-AC11-CFBF-5FE8-396AEF6D563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70391" y="360905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29274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018D28B9-1D01-96A9-5E35-8AD167D327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909" y="234770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5" name="Bildplatzhalter 20">
            <a:extLst>
              <a:ext uri="{FF2B5EF4-FFF2-40B4-BE49-F238E27FC236}">
                <a16:creationId xmlns:a16="http://schemas.microsoft.com/office/drawing/2014/main" id="{8A158BB7-5DAC-BD13-499E-BD42490FD6C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6818736" y="234380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449D8110-9E34-D692-755A-348A7B23954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52702" y="4354545"/>
            <a:ext cx="3217692" cy="37471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7" name="Textplatzhalter 14">
            <a:extLst>
              <a:ext uri="{FF2B5EF4-FFF2-40B4-BE49-F238E27FC236}">
                <a16:creationId xmlns:a16="http://schemas.microsoft.com/office/drawing/2014/main" id="{658CA0A1-55D1-A5FF-035A-503A14E5564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552702" y="4691565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ctr"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AD3F4D01-1388-75A2-7980-1EAD615B556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13488" y="4349741"/>
            <a:ext cx="3217692" cy="37471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295CF3EE-CEA3-600E-98CD-34CC23723CD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13488" y="4686761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ctr"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13426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23EC15ED-FABB-675F-8ECA-D9BF064DB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90979" y="292831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" name="Textplatzhalter 14">
            <a:extLst>
              <a:ext uri="{FF2B5EF4-FFF2-40B4-BE49-F238E27FC236}">
                <a16:creationId xmlns:a16="http://schemas.microsoft.com/office/drawing/2014/main" id="{2269EE15-6B75-6856-9842-23EA10721F3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09221" y="173780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5" name="Bildplatzhalter 20">
            <a:extLst>
              <a:ext uri="{FF2B5EF4-FFF2-40B4-BE49-F238E27FC236}">
                <a16:creationId xmlns:a16="http://schemas.microsoft.com/office/drawing/2014/main" id="{8A158BB7-5DAC-BD13-499E-BD42490FD6C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467367" y="1737805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7" name="Bildplatzhalter 20">
            <a:extLst>
              <a:ext uri="{FF2B5EF4-FFF2-40B4-BE49-F238E27FC236}">
                <a16:creationId xmlns:a16="http://schemas.microsoft.com/office/drawing/2014/main" id="{CEACFBEC-B052-D89D-E0D1-5494D9F1E12F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562958" y="292428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22C8AAFA-E237-16BE-E196-7EB26B3E21B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609221" y="207482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F90F0F47-6E96-3024-3C5F-7F31F180817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87874" y="439447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33B264CF-5774-0448-F66F-885BD57E42C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287874" y="473149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87F58031-B066-6FDB-A224-73210CC7E32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475559" y="439444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8C3A183C-C4D5-D611-1B88-20D76DDEF20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475559" y="473146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81662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332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3B96A85-1AC5-F2F6-3904-C4EDE2805A0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F4D84F-6881-2326-8D36-C42CAA0AAF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05054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grey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4448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24D5CC5D-49FE-4F9A-C287-DE2ECA0F4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322444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xagon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6F69BB40-4A9D-4661-D447-ED73151645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4448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24D5CC5D-49FE-4F9A-C287-DE2ECA0F4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120457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xagon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1461F4DD-9C10-1B60-5094-B7EEBBF02C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332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0920738-1162-9A06-4336-D648C6EFBFA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C03092B3-861B-4F8A-0DEB-54475DC3D90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19791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Icons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3222305-EFB5-48C4-8ACB-F07EFE5EC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41384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5443D082-15C3-2E38-33E3-FFBB1546F6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66464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F74D96E-2905-00E2-50CE-BC22AFC57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500" y="4198652"/>
            <a:ext cx="5553064" cy="1865327"/>
          </a:xfrm>
          <a:prstGeom prst="roundRect">
            <a:avLst>
              <a:gd name="adj" fmla="val 4293"/>
            </a:avLst>
          </a:prstGeom>
          <a:solidFill>
            <a:srgbClr val="D9D9D9">
              <a:alpha val="67059"/>
            </a:srgbClr>
          </a:solidFill>
        </p:spPr>
        <p:txBody>
          <a:bodyPr lIns="180000" tIns="180000" rIns="180000" bIns="180000" anchor="ctr"/>
          <a:lstStyle>
            <a:lvl1pPr>
              <a:defRPr sz="3600" b="0"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74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F74D96E-2905-00E2-50CE-BC22AFC57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500" y="4198652"/>
            <a:ext cx="5553064" cy="1865327"/>
          </a:xfrm>
          <a:prstGeom prst="roundRect">
            <a:avLst>
              <a:gd name="adj" fmla="val 4293"/>
            </a:avLst>
          </a:prstGeom>
          <a:solidFill>
            <a:srgbClr val="B80F2E"/>
          </a:solidFill>
        </p:spPr>
        <p:txBody>
          <a:bodyPr lIns="180000" tIns="180000" rIns="180000" bIns="180000" anchor="ctr"/>
          <a:lstStyle>
            <a:lvl1pPr>
              <a:defRPr sz="36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698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A36F2A2A-8694-96DC-E1A7-C0649FEBDCB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679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08751696-A571-B779-992C-2CE51B16BB2D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262028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86C31EA-5C70-3C34-D3CE-C3B605B82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A21208E-4352-DF6C-7B3D-DD09D9F9E34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838444-01DE-0A7C-C193-560B50662849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C520CBD6-92AA-DAAB-F9C6-717041DF54D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679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3A72672-97F6-0B1E-C7AA-FD08858DE9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6BE2350-F69E-EE30-0772-9E2137662AD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65C26E07-F864-CE9E-AC47-AE61BA092A7E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>
          <a:xfrm>
            <a:off x="11153375" y="6485059"/>
            <a:ext cx="423019" cy="236416"/>
          </a:xfrm>
        </p:spPr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5DE8C133-B717-B6C7-0768-F47491A6393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6262687" y="1827356"/>
            <a:ext cx="5252400" cy="4442258"/>
          </a:xfrm>
          <a:prstGeom prst="rect">
            <a:avLst/>
          </a:prstGeom>
        </p:spPr>
        <p:txBody>
          <a:bodyPr tIns="0" bIns="540000" anchor="ctr"/>
          <a:lstStyle>
            <a:lvl1pPr algn="ctr"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3262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905684"/>
            <a:ext cx="5238935" cy="1656000"/>
          </a:xfrm>
          <a:prstGeom prst="roundRect">
            <a:avLst>
              <a:gd name="adj" fmla="val 6571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112699"/>
            <a:ext cx="5238935" cy="1656000"/>
          </a:xfrm>
          <a:prstGeom prst="roundRect">
            <a:avLst>
              <a:gd name="adj" fmla="val 585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112699"/>
            <a:ext cx="5238935" cy="1656000"/>
          </a:xfrm>
          <a:prstGeom prst="roundRect">
            <a:avLst>
              <a:gd name="adj" fmla="val 678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905684"/>
            <a:ext cx="5238935" cy="1656000"/>
          </a:xfrm>
          <a:prstGeom prst="roundRect">
            <a:avLst>
              <a:gd name="adj" fmla="val 5624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9818236-93DE-4D20-B1C0-08A6E2A2AF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998765" y="348122"/>
            <a:ext cx="1493148" cy="2364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83BFC5-8714-6EDE-4BE7-67E20FE015B6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B3876320-C627-DF92-46B8-AF7926C642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82694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DA35904F-66B2-1527-7F9F-720544E44F5A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6135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BD699E05-2BBB-4628-BBE2-EE34D8AA0B32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8416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1F9779EB-D14D-AB46-A687-205DC0EB5C16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6135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67051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D454552A-E2E4-A38C-ED54-651D5744B4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1819725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237365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087297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612710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030350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3880282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1819725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237365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087297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612710"/>
            <a:ext cx="5238935" cy="1656000"/>
          </a:xfrm>
          <a:prstGeom prst="roundRect">
            <a:avLst>
              <a:gd name="adj" fmla="val 678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030350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3880282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F9B84-321F-F77E-91C9-BA0FE64AA3E7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F76D98F5-5CFC-8A01-0E5B-587B053F079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527542"/>
            <a:ext cx="3394624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99E1D4B0-EEB9-C8C4-0AB3-B3F1FF748316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3141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215D7C4E-821A-712C-1213-BC2E61BF362C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5422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0" name="Inhaltsplatzhalter 4">
            <a:extLst>
              <a:ext uri="{FF2B5EF4-FFF2-40B4-BE49-F238E27FC236}">
                <a16:creationId xmlns:a16="http://schemas.microsoft.com/office/drawing/2014/main" id="{4955B6B7-CBE6-275A-F4BB-14C0EB826511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3141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59065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Icons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1">
            <a:extLst>
              <a:ext uri="{FF2B5EF4-FFF2-40B4-BE49-F238E27FC236}">
                <a16:creationId xmlns:a16="http://schemas.microsoft.com/office/drawing/2014/main" id="{845FE496-1182-47F0-BD85-2900F52A77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112699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905684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112699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905684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59F6F64-BF84-B200-DFA7-2681FE7ED4D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82694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5A61D444-9325-CFE8-11DE-C81B7EDB8D85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6135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1E9ECD0C-E292-BF1C-FA30-4214E9D3614F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8416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966709A7-93AB-45B9-B18D-6FBFB73DBF7B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6135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6591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: abgerundete Ecken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3210" y="4991735"/>
            <a:ext cx="2211207" cy="1476000"/>
          </a:xfrm>
          <a:prstGeom prst="roundRect">
            <a:avLst>
              <a:gd name="adj" fmla="val 884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1476000"/>
          </a:xfrm>
          <a:prstGeom prst="roundRect">
            <a:avLst>
              <a:gd name="adj" fmla="val 818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1476000"/>
          </a:xfrm>
          <a:prstGeom prst="roundRect">
            <a:avLst>
              <a:gd name="adj" fmla="val 7537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3410267"/>
            <a:ext cx="2211207" cy="1476000"/>
          </a:xfrm>
          <a:prstGeom prst="roundRect">
            <a:avLst>
              <a:gd name="adj" fmla="val 688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3410267"/>
            <a:ext cx="5765995" cy="1476000"/>
          </a:xfrm>
          <a:prstGeom prst="roundRect">
            <a:avLst>
              <a:gd name="adj" fmla="val 6885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668" y="4991735"/>
            <a:ext cx="5765995" cy="1476000"/>
          </a:xfrm>
          <a:prstGeom prst="roundRect">
            <a:avLst>
              <a:gd name="adj" fmla="val 492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56178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4149717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5727451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2"/>
            <a:ext cx="2096730" cy="13075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05509" y="3529252"/>
            <a:ext cx="2080988" cy="12650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i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05509" y="5093292"/>
            <a:ext cx="2089883" cy="130750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i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889103" y="1922802"/>
            <a:ext cx="5474314" cy="13075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889103" y="3520511"/>
            <a:ext cx="5474314" cy="12907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9103" y="5087768"/>
            <a:ext cx="5474314" cy="13130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255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4EA75762-5B14-CBAB-41F8-77C4A2A1B463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1080000"/>
          </a:xfrm>
          <a:prstGeom prst="roundRect">
            <a:avLst>
              <a:gd name="adj" fmla="val 9537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1080000"/>
          </a:xfrm>
          <a:prstGeom prst="roundRect">
            <a:avLst>
              <a:gd name="adj" fmla="val 1221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2357597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2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889103" y="1922802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69F1C9A-B97A-AB49-C9B8-B35D84A13CE2}"/>
              </a:ext>
            </a:extLst>
          </p:cNvPr>
          <p:cNvSpPr/>
          <p:nvPr userDrawn="1"/>
        </p:nvSpPr>
        <p:spPr>
          <a:xfrm>
            <a:off x="5757332" y="5402735"/>
            <a:ext cx="5765995" cy="1080000"/>
          </a:xfrm>
          <a:prstGeom prst="roundRect">
            <a:avLst>
              <a:gd name="adj" fmla="val 1042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EC26CBC0-DB56-D28B-B89E-5D81E116FFDD}"/>
              </a:ext>
            </a:extLst>
          </p:cNvPr>
          <p:cNvSpPr/>
          <p:nvPr userDrawn="1"/>
        </p:nvSpPr>
        <p:spPr>
          <a:xfrm>
            <a:off x="3053210" y="5402735"/>
            <a:ext cx="2211207" cy="1080000"/>
          </a:xfrm>
          <a:prstGeom prst="roundRect">
            <a:avLst>
              <a:gd name="adj" fmla="val 13993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7" name="Gerade Verbindung 16">
            <a:extLst>
              <a:ext uri="{FF2B5EF4-FFF2-40B4-BE49-F238E27FC236}">
                <a16:creationId xmlns:a16="http://schemas.microsoft.com/office/drawing/2014/main" id="{D3BC374C-A302-0FC1-4820-B635385BBBE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593153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39">
            <a:extLst>
              <a:ext uri="{FF2B5EF4-FFF2-40B4-BE49-F238E27FC236}">
                <a16:creationId xmlns:a16="http://schemas.microsoft.com/office/drawing/2014/main" id="{CDECB0A7-B60F-2886-72D0-F0D8D43F4F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105509" y="5496737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92759DEC-16E5-37C0-D3D7-45E663827C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889103" y="5496737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E856332-3655-B1DD-19E1-469B8FBC862C}"/>
              </a:ext>
            </a:extLst>
          </p:cNvPr>
          <p:cNvSpPr/>
          <p:nvPr userDrawn="1"/>
        </p:nvSpPr>
        <p:spPr>
          <a:xfrm>
            <a:off x="5757668" y="3021492"/>
            <a:ext cx="5765995" cy="1080000"/>
          </a:xfrm>
          <a:prstGeom prst="roundRect">
            <a:avLst>
              <a:gd name="adj" fmla="val 7755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14AEB90-EF5E-E8BB-80EC-ADA095FBF8D4}"/>
              </a:ext>
            </a:extLst>
          </p:cNvPr>
          <p:cNvSpPr/>
          <p:nvPr userDrawn="1"/>
        </p:nvSpPr>
        <p:spPr>
          <a:xfrm>
            <a:off x="3053546" y="3020112"/>
            <a:ext cx="2211207" cy="1080000"/>
          </a:xfrm>
          <a:prstGeom prst="roundRect">
            <a:avLst>
              <a:gd name="adj" fmla="val 13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86EA4EA3-E3AC-0F44-AD87-8C977CFE9A0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5089" y="3550289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39">
            <a:extLst>
              <a:ext uri="{FF2B5EF4-FFF2-40B4-BE49-F238E27FC236}">
                <a16:creationId xmlns:a16="http://schemas.microsoft.com/office/drawing/2014/main" id="{05DB06A3-43B6-09DE-D226-03F1C2C6557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05845" y="3115494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9CD4D73-7BE6-3D69-BC02-97B38045129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889439" y="3115494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6B35B6E8-6AEE-06F3-AE4E-4B0798173845}"/>
              </a:ext>
            </a:extLst>
          </p:cNvPr>
          <p:cNvSpPr/>
          <p:nvPr userDrawn="1"/>
        </p:nvSpPr>
        <p:spPr>
          <a:xfrm>
            <a:off x="5757332" y="4218350"/>
            <a:ext cx="5765995" cy="1080000"/>
          </a:xfrm>
          <a:prstGeom prst="roundRect">
            <a:avLst>
              <a:gd name="adj" fmla="val 864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7D4FBC1A-263B-BE4B-A8C2-19726226B024}"/>
              </a:ext>
            </a:extLst>
          </p:cNvPr>
          <p:cNvSpPr/>
          <p:nvPr userDrawn="1"/>
        </p:nvSpPr>
        <p:spPr>
          <a:xfrm>
            <a:off x="3053210" y="4211424"/>
            <a:ext cx="2211207" cy="1080000"/>
          </a:xfrm>
          <a:prstGeom prst="roundRect">
            <a:avLst>
              <a:gd name="adj" fmla="val 1221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7" name="Gerade Verbindung 16">
            <a:extLst>
              <a:ext uri="{FF2B5EF4-FFF2-40B4-BE49-F238E27FC236}">
                <a16:creationId xmlns:a16="http://schemas.microsoft.com/office/drawing/2014/main" id="{03F6AF06-49A7-B342-A13C-6C45C77DEAC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4747147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39">
            <a:extLst>
              <a:ext uri="{FF2B5EF4-FFF2-40B4-BE49-F238E27FC236}">
                <a16:creationId xmlns:a16="http://schemas.microsoft.com/office/drawing/2014/main" id="{F9FDA43A-A1F2-DB24-FC54-F6F36AF6C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105509" y="4312352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73CCFBEB-414F-A90B-F069-C1AF3D3BB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889103" y="4312352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612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843CE419-666D-594F-1513-40064D66D62D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792000"/>
          </a:xfrm>
          <a:prstGeom prst="roundRect">
            <a:avLst>
              <a:gd name="adj" fmla="val 15452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792000"/>
          </a:xfrm>
          <a:prstGeom prst="roundRect">
            <a:avLst>
              <a:gd name="adj" fmla="val 16667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221555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3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889103" y="1922803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69F1C9A-B97A-AB49-C9B8-B35D84A13CE2}"/>
              </a:ext>
            </a:extLst>
          </p:cNvPr>
          <p:cNvSpPr/>
          <p:nvPr userDrawn="1"/>
        </p:nvSpPr>
        <p:spPr>
          <a:xfrm>
            <a:off x="5758004" y="5693059"/>
            <a:ext cx="5765995" cy="792000"/>
          </a:xfrm>
          <a:prstGeom prst="roundRect">
            <a:avLst>
              <a:gd name="adj" fmla="val 1180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EC26CBC0-DB56-D28B-B89E-5D81E116FFDD}"/>
              </a:ext>
            </a:extLst>
          </p:cNvPr>
          <p:cNvSpPr/>
          <p:nvPr userDrawn="1"/>
        </p:nvSpPr>
        <p:spPr>
          <a:xfrm>
            <a:off x="3053882" y="5693059"/>
            <a:ext cx="2211207" cy="792000"/>
          </a:xfrm>
          <a:prstGeom prst="roundRect">
            <a:avLst>
              <a:gd name="adj" fmla="val 1302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7" name="Gerade Verbindung 16">
            <a:extLst>
              <a:ext uri="{FF2B5EF4-FFF2-40B4-BE49-F238E27FC236}">
                <a16:creationId xmlns:a16="http://schemas.microsoft.com/office/drawing/2014/main" id="{D3BC374C-A302-0FC1-4820-B635385BBBE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5425" y="6079813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39">
            <a:extLst>
              <a:ext uri="{FF2B5EF4-FFF2-40B4-BE49-F238E27FC236}">
                <a16:creationId xmlns:a16="http://schemas.microsoft.com/office/drawing/2014/main" id="{CDECB0A7-B60F-2886-72D0-F0D8D43F4F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106181" y="5787062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92759DEC-16E5-37C0-D3D7-45E663827C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889775" y="5787062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E856332-3655-B1DD-19E1-469B8FBC862C}"/>
              </a:ext>
            </a:extLst>
          </p:cNvPr>
          <p:cNvSpPr/>
          <p:nvPr userDrawn="1"/>
        </p:nvSpPr>
        <p:spPr>
          <a:xfrm>
            <a:off x="5759684" y="2799888"/>
            <a:ext cx="5765995" cy="792000"/>
          </a:xfrm>
          <a:prstGeom prst="roundRect">
            <a:avLst>
              <a:gd name="adj" fmla="val 1180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14AEB90-EF5E-E8BB-80EC-ADA095FBF8D4}"/>
              </a:ext>
            </a:extLst>
          </p:cNvPr>
          <p:cNvSpPr/>
          <p:nvPr userDrawn="1"/>
        </p:nvSpPr>
        <p:spPr>
          <a:xfrm>
            <a:off x="3055562" y="2798508"/>
            <a:ext cx="2211207" cy="792000"/>
          </a:xfrm>
          <a:prstGeom prst="roundRect">
            <a:avLst>
              <a:gd name="adj" fmla="val 14236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86EA4EA3-E3AC-0F44-AD87-8C977CFE9A0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7105" y="318664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39">
            <a:extLst>
              <a:ext uri="{FF2B5EF4-FFF2-40B4-BE49-F238E27FC236}">
                <a16:creationId xmlns:a16="http://schemas.microsoft.com/office/drawing/2014/main" id="{05DB06A3-43B6-09DE-D226-03F1C2C6557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07861" y="2893891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9CD4D73-7BE6-3D69-BC02-97B38045129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891455" y="2893891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6B35B6E8-6AEE-06F3-AE4E-4B0798173845}"/>
              </a:ext>
            </a:extLst>
          </p:cNvPr>
          <p:cNvSpPr/>
          <p:nvPr userDrawn="1"/>
        </p:nvSpPr>
        <p:spPr>
          <a:xfrm>
            <a:off x="5759348" y="3762390"/>
            <a:ext cx="5765995" cy="792000"/>
          </a:xfrm>
          <a:prstGeom prst="roundRect">
            <a:avLst>
              <a:gd name="adj" fmla="val 1423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7D4FBC1A-263B-BE4B-A8C2-19726226B024}"/>
              </a:ext>
            </a:extLst>
          </p:cNvPr>
          <p:cNvSpPr/>
          <p:nvPr userDrawn="1"/>
        </p:nvSpPr>
        <p:spPr>
          <a:xfrm>
            <a:off x="3055226" y="3755464"/>
            <a:ext cx="2211207" cy="792000"/>
          </a:xfrm>
          <a:prstGeom prst="roundRect">
            <a:avLst>
              <a:gd name="adj" fmla="val 1545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7" name="Gerade Verbindung 16">
            <a:extLst>
              <a:ext uri="{FF2B5EF4-FFF2-40B4-BE49-F238E27FC236}">
                <a16:creationId xmlns:a16="http://schemas.microsoft.com/office/drawing/2014/main" id="{03F6AF06-49A7-B342-A13C-6C45C77DEAC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6769" y="414914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39">
            <a:extLst>
              <a:ext uri="{FF2B5EF4-FFF2-40B4-BE49-F238E27FC236}">
                <a16:creationId xmlns:a16="http://schemas.microsoft.com/office/drawing/2014/main" id="{F9FDA43A-A1F2-DB24-FC54-F6F36AF6C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107525" y="3856393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73CCFBEB-414F-A90B-F069-C1AF3D3BB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891119" y="3856393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3CCC417E-8A15-829B-B200-0BD4CC0DE33E}"/>
              </a:ext>
            </a:extLst>
          </p:cNvPr>
          <p:cNvSpPr/>
          <p:nvPr userDrawn="1"/>
        </p:nvSpPr>
        <p:spPr>
          <a:xfrm>
            <a:off x="5759012" y="4730941"/>
            <a:ext cx="5765995" cy="792000"/>
          </a:xfrm>
          <a:prstGeom prst="roundRect">
            <a:avLst>
              <a:gd name="adj" fmla="val 10591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E085DA45-A5E5-7303-0AEE-A8597B1C1A97}"/>
              </a:ext>
            </a:extLst>
          </p:cNvPr>
          <p:cNvSpPr/>
          <p:nvPr userDrawn="1"/>
        </p:nvSpPr>
        <p:spPr>
          <a:xfrm>
            <a:off x="3054890" y="4724015"/>
            <a:ext cx="2211207" cy="792000"/>
          </a:xfrm>
          <a:prstGeom prst="roundRect">
            <a:avLst>
              <a:gd name="adj" fmla="val 1788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0" name="Gerade Verbindung 16">
            <a:extLst>
              <a:ext uri="{FF2B5EF4-FFF2-40B4-BE49-F238E27FC236}">
                <a16:creationId xmlns:a16="http://schemas.microsoft.com/office/drawing/2014/main" id="{5829A84C-AAFA-FAC6-9065-B6AF61E443A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6433" y="511769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platzhalter 39">
            <a:extLst>
              <a:ext uri="{FF2B5EF4-FFF2-40B4-BE49-F238E27FC236}">
                <a16:creationId xmlns:a16="http://schemas.microsoft.com/office/drawing/2014/main" id="{A784E469-EE97-2151-230F-7A8EE954A11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3107189" y="4824944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7203B07B-934F-C3E6-AF96-02A1FAD7A09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890783" y="4824944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1853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9">
            <a:extLst>
              <a:ext uri="{FF2B5EF4-FFF2-40B4-BE49-F238E27FC236}">
                <a16:creationId xmlns:a16="http://schemas.microsoft.com/office/drawing/2014/main" id="{A8081CB2-42D0-074E-76B2-1FC9414A31E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95325" y="1815485"/>
            <a:ext cx="8356600" cy="439232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9164195" y="1815485"/>
            <a:ext cx="2330893" cy="4392324"/>
          </a:xfrm>
          <a:prstGeom prst="roundRect">
            <a:avLst>
              <a:gd name="adj" fmla="val 510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9323462" y="2019389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95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9">
            <a:extLst>
              <a:ext uri="{FF2B5EF4-FFF2-40B4-BE49-F238E27FC236}">
                <a16:creationId xmlns:a16="http://schemas.microsoft.com/office/drawing/2014/main" id="{E046BEBB-4FF8-E47F-B81B-3E3BE4F6BFA0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133725" y="1821405"/>
            <a:ext cx="8356600" cy="439232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088" y="1804809"/>
            <a:ext cx="2330893" cy="4392324"/>
          </a:xfrm>
          <a:prstGeom prst="roundRect">
            <a:avLst>
              <a:gd name="adj" fmla="val 593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59355" y="2008713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9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353DFCAD-B8EA-EE0F-1FD6-0AD2267C7FE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133725" y="3079560"/>
            <a:ext cx="8356600" cy="311757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088" y="3079559"/>
            <a:ext cx="2330893" cy="3117574"/>
          </a:xfrm>
          <a:prstGeom prst="roundRect">
            <a:avLst>
              <a:gd name="adj" fmla="val 5518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59355" y="3187083"/>
            <a:ext cx="2025353" cy="28818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9">
            <a:extLst>
              <a:ext uri="{FF2B5EF4-FFF2-40B4-BE49-F238E27FC236}">
                <a16:creationId xmlns:a16="http://schemas.microsoft.com/office/drawing/2014/main" id="{BCB7AE99-305E-A5F5-B74B-D37B33AACF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0679" y="1815955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>
              <a:defRPr sz="2800" b="0" i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667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E46D826F-EDAA-685D-D112-243E479793B0}"/>
              </a:ext>
            </a:extLst>
          </p:cNvPr>
          <p:cNvSpPr/>
          <p:nvPr/>
        </p:nvSpPr>
        <p:spPr>
          <a:xfrm>
            <a:off x="700679" y="3956444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5" name="Rechteck: obere Ecken abgerundet 4">
            <a:extLst>
              <a:ext uri="{FF2B5EF4-FFF2-40B4-BE49-F238E27FC236}">
                <a16:creationId xmlns:a16="http://schemas.microsoft.com/office/drawing/2014/main" id="{95ABF780-7C6D-90D8-BFB1-D03159CE56EC}"/>
              </a:ext>
            </a:extLst>
          </p:cNvPr>
          <p:cNvSpPr/>
          <p:nvPr/>
        </p:nvSpPr>
        <p:spPr>
          <a:xfrm>
            <a:off x="700679" y="2648017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D30C2B03-458D-ED96-D868-67D205CF34A2}"/>
              </a:ext>
            </a:extLst>
          </p:cNvPr>
          <p:cNvSpPr/>
          <p:nvPr userDrawn="1"/>
        </p:nvSpPr>
        <p:spPr bwMode="gray">
          <a:xfrm>
            <a:off x="6773333" y="1700916"/>
            <a:ext cx="5486729" cy="657602"/>
          </a:xfrm>
          <a:prstGeom prst="roundRect">
            <a:avLst>
              <a:gd name="adj" fmla="val 12617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21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 sz="1600" b="1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4AF62C0-40B2-5CF7-416F-58B429D16198}"/>
              </a:ext>
            </a:extLst>
          </p:cNvPr>
          <p:cNvSpPr>
            <a:spLocks noGrp="1"/>
          </p:cNvSpPr>
          <p:nvPr userDrawn="1"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1887000F-C568-0CB7-56A4-D117A568F8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NEXUS / PRODUKT hier einfügen</a:t>
            </a:r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94D4ED47-3CAC-EFC9-A5EE-F7B59F0F8BAB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Claim zum Produkt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AE881142-E0F3-AD97-172D-38533285B5AA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6901314" y="1825844"/>
            <a:ext cx="462201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Kernnutzen für den Kunden</a:t>
            </a:r>
          </a:p>
        </p:txBody>
      </p:sp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9687BD27-4DBE-9BEB-30A4-904C093B46A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845058" y="2826215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Prozessunterstützung für …</a:t>
            </a:r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6BDE2A71-29A0-1C28-8300-D8967EEED6FD}"/>
              </a:ext>
            </a:extLst>
          </p:cNvPr>
          <p:cNvSpPr/>
          <p:nvPr userDrawn="1"/>
        </p:nvSpPr>
        <p:spPr>
          <a:xfrm>
            <a:off x="4503002" y="3962457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27" name="Rechteck: obere Ecken abgerundet 26">
            <a:extLst>
              <a:ext uri="{FF2B5EF4-FFF2-40B4-BE49-F238E27FC236}">
                <a16:creationId xmlns:a16="http://schemas.microsoft.com/office/drawing/2014/main" id="{0A548F24-2065-1F82-8E71-8DFCADA3DC2B}"/>
              </a:ext>
            </a:extLst>
          </p:cNvPr>
          <p:cNvSpPr/>
          <p:nvPr userDrawn="1"/>
        </p:nvSpPr>
        <p:spPr>
          <a:xfrm>
            <a:off x="4503002" y="2654030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28" name="Textplatzhalter 2">
            <a:extLst>
              <a:ext uri="{FF2B5EF4-FFF2-40B4-BE49-F238E27FC236}">
                <a16:creationId xmlns:a16="http://schemas.microsoft.com/office/drawing/2014/main" id="{360A618B-9AA6-8851-8468-6E6490BAADE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47381" y="2832228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Kernfunktionen</a:t>
            </a:r>
          </a:p>
        </p:txBody>
      </p:sp>
      <p:sp>
        <p:nvSpPr>
          <p:cNvPr id="30" name="Freihandform: Form 29">
            <a:extLst>
              <a:ext uri="{FF2B5EF4-FFF2-40B4-BE49-F238E27FC236}">
                <a16:creationId xmlns:a16="http://schemas.microsoft.com/office/drawing/2014/main" id="{FE93175D-7F04-7FDB-5FF2-E2EBACA483E7}"/>
              </a:ext>
            </a:extLst>
          </p:cNvPr>
          <p:cNvSpPr/>
          <p:nvPr userDrawn="1"/>
        </p:nvSpPr>
        <p:spPr>
          <a:xfrm>
            <a:off x="8305325" y="3962457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31" name="Rechteck: obere Ecken abgerundet 30">
            <a:extLst>
              <a:ext uri="{FF2B5EF4-FFF2-40B4-BE49-F238E27FC236}">
                <a16:creationId xmlns:a16="http://schemas.microsoft.com/office/drawing/2014/main" id="{CA8FC7D0-D165-BE53-0C07-7048C39BF110}"/>
              </a:ext>
            </a:extLst>
          </p:cNvPr>
          <p:cNvSpPr/>
          <p:nvPr userDrawn="1"/>
        </p:nvSpPr>
        <p:spPr>
          <a:xfrm>
            <a:off x="8305325" y="2654030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F241BBF4-4A03-9CD3-D864-6EF60DCF6C4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449704" y="2832228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Ihr Nutzen</a:t>
            </a:r>
          </a:p>
        </p:txBody>
      </p:sp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E4E2F89E-219D-81E6-E77F-399F8BD8F61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5058" y="4100513"/>
            <a:ext cx="2985433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582772C4-D989-4A45-1E8A-CF14BD569F91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4645819" y="4100513"/>
            <a:ext cx="2986995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21" name="Inhaltsplatzhalter 4">
            <a:extLst>
              <a:ext uri="{FF2B5EF4-FFF2-40B4-BE49-F238E27FC236}">
                <a16:creationId xmlns:a16="http://schemas.microsoft.com/office/drawing/2014/main" id="{09846D7E-FEEE-658A-6477-95C5E5BB545A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8449704" y="4100513"/>
            <a:ext cx="2985433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73349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2" y="1998740"/>
            <a:ext cx="3159227" cy="1548865"/>
          </a:xfrm>
          <a:prstGeom prst="roundRect">
            <a:avLst>
              <a:gd name="adj" fmla="val 734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38AFF41-88FA-B446-8B8D-9D84E27171F3}"/>
              </a:ext>
            </a:extLst>
          </p:cNvPr>
          <p:cNvSpPr/>
          <p:nvPr userDrawn="1"/>
        </p:nvSpPr>
        <p:spPr>
          <a:xfrm>
            <a:off x="4362125" y="1998740"/>
            <a:ext cx="3155549" cy="1548865"/>
          </a:xfrm>
          <a:prstGeom prst="roundRect">
            <a:avLst>
              <a:gd name="adj" fmla="val 6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1998741"/>
            <a:ext cx="3160503" cy="1548865"/>
          </a:xfrm>
          <a:prstGeom prst="roundRect">
            <a:avLst>
              <a:gd name="adj" fmla="val 6724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091D98D1-5129-4645-8D10-5C54F6226252}"/>
              </a:ext>
            </a:extLst>
          </p:cNvPr>
          <p:cNvSpPr/>
          <p:nvPr userDrawn="1"/>
        </p:nvSpPr>
        <p:spPr>
          <a:xfrm>
            <a:off x="700392" y="4016812"/>
            <a:ext cx="3152574" cy="1548865"/>
          </a:xfrm>
          <a:prstGeom prst="roundRect">
            <a:avLst>
              <a:gd name="adj" fmla="val 6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2DC8382A-E247-CF4A-99AA-03DF86F04380}"/>
              </a:ext>
            </a:extLst>
          </p:cNvPr>
          <p:cNvSpPr/>
          <p:nvPr userDrawn="1"/>
        </p:nvSpPr>
        <p:spPr>
          <a:xfrm>
            <a:off x="4362125" y="4016812"/>
            <a:ext cx="3155549" cy="1548865"/>
          </a:xfrm>
          <a:prstGeom prst="roundRect">
            <a:avLst>
              <a:gd name="adj" fmla="val 548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3245383" y="211081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881050" y="221927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2" name="Bildplatzhalter 23"/>
          <p:cNvSpPr>
            <a:spLocks noGrp="1"/>
          </p:cNvSpPr>
          <p:nvPr>
            <p:ph type="pic" sz="quarter" idx="19" hasCustomPrompt="1"/>
          </p:nvPr>
        </p:nvSpPr>
        <p:spPr>
          <a:xfrm>
            <a:off x="6899311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3" name="Textplatzhalt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4534978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5" name="Bildplatzhalter 23"/>
          <p:cNvSpPr>
            <a:spLocks noGrp="1"/>
          </p:cNvSpPr>
          <p:nvPr>
            <p:ph type="pic" sz="quarter" idx="22" hasCustomPrompt="1"/>
          </p:nvPr>
        </p:nvSpPr>
        <p:spPr>
          <a:xfrm>
            <a:off x="10537723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6" name="Textplatzhalt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8173390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Bildplatzhalt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245370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9" name="Textplatzhalter 28"/>
          <p:cNvSpPr>
            <a:spLocks noGrp="1"/>
          </p:cNvSpPr>
          <p:nvPr>
            <p:ph type="body" sz="quarter" idx="26" hasCustomPrompt="1"/>
          </p:nvPr>
        </p:nvSpPr>
        <p:spPr>
          <a:xfrm>
            <a:off x="881037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Bildplatzhalter 23"/>
          <p:cNvSpPr>
            <a:spLocks noGrp="1"/>
          </p:cNvSpPr>
          <p:nvPr>
            <p:ph type="pic" sz="quarter" idx="28" hasCustomPrompt="1"/>
          </p:nvPr>
        </p:nvSpPr>
        <p:spPr>
          <a:xfrm>
            <a:off x="6899298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2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4534965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4016912"/>
            <a:ext cx="3160503" cy="1548865"/>
          </a:xfrm>
          <a:prstGeom prst="roundRect">
            <a:avLst>
              <a:gd name="adj" fmla="val 6724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45" name="Bildplatzhalter 23"/>
          <p:cNvSpPr>
            <a:spLocks noGrp="1"/>
          </p:cNvSpPr>
          <p:nvPr>
            <p:ph type="pic" sz="quarter" idx="31" hasCustomPrompt="1"/>
          </p:nvPr>
        </p:nvSpPr>
        <p:spPr>
          <a:xfrm>
            <a:off x="10537723" y="4142007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6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8173390" y="4250462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4"/>
          </p:nvPr>
        </p:nvSpPr>
        <p:spPr>
          <a:xfrm>
            <a:off x="881063" y="276550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Textplatzhalter 6"/>
          <p:cNvSpPr>
            <a:spLocks noGrp="1"/>
          </p:cNvSpPr>
          <p:nvPr>
            <p:ph type="body" sz="quarter" idx="35"/>
          </p:nvPr>
        </p:nvSpPr>
        <p:spPr>
          <a:xfrm>
            <a:off x="4534978" y="2764910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9" name="Textplatzhalter 6"/>
          <p:cNvSpPr>
            <a:spLocks noGrp="1"/>
          </p:cNvSpPr>
          <p:nvPr>
            <p:ph type="body" sz="quarter" idx="36"/>
          </p:nvPr>
        </p:nvSpPr>
        <p:spPr>
          <a:xfrm>
            <a:off x="8173357" y="2764909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881063" y="4795718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1" name="Textplatzhalter 6"/>
          <p:cNvSpPr>
            <a:spLocks noGrp="1"/>
          </p:cNvSpPr>
          <p:nvPr>
            <p:ph type="body" sz="quarter" idx="38"/>
          </p:nvPr>
        </p:nvSpPr>
        <p:spPr>
          <a:xfrm>
            <a:off x="4531635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2" name="Textplatzhalter 6"/>
          <p:cNvSpPr>
            <a:spLocks noGrp="1"/>
          </p:cNvSpPr>
          <p:nvPr>
            <p:ph type="body" sz="quarter" idx="39"/>
          </p:nvPr>
        </p:nvSpPr>
        <p:spPr>
          <a:xfrm>
            <a:off x="8169782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009E27-7987-E588-4F61-4C9D532291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6DB100-D03A-FBA1-1195-538C8F2C5C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C53C91-B646-BF67-9ECB-A2F87D034C4F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260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E36CB35-E88E-48D8-B190-116EB9127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7" name="Sprechblase: rechteckig 16">
            <a:extLst>
              <a:ext uri="{FF2B5EF4-FFF2-40B4-BE49-F238E27FC236}">
                <a16:creationId xmlns:a16="http://schemas.microsoft.com/office/drawing/2014/main" id="{965459E6-9FAC-10CA-05E2-63B39D26D66D}"/>
              </a:ext>
            </a:extLst>
          </p:cNvPr>
          <p:cNvSpPr/>
          <p:nvPr userDrawn="1"/>
        </p:nvSpPr>
        <p:spPr bwMode="gray">
          <a:xfrm>
            <a:off x="4563609" y="1851108"/>
            <a:ext cx="6836288" cy="2521601"/>
          </a:xfrm>
          <a:prstGeom prst="wedgeRectCallout">
            <a:avLst>
              <a:gd name="adj1" fmla="val -65979"/>
              <a:gd name="adj2" fmla="val 2591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F4D84F-6881-2326-8D36-C42CAA0AAF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F3CA77B7-0E3D-A611-F5E3-C11F23C7685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00680" y="2129692"/>
            <a:ext cx="2740072" cy="2598615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713E5CC9-391F-95FA-9ACA-C463128A07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563608" y="1815955"/>
            <a:ext cx="6836287" cy="1865326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HelveticaNeue LT 56 Italic" panose="020B0604020202090204" pitchFamily="34" charset="0"/>
                <a:ea typeface="HelveticaNeue LT 56 Italic" panose="020B0604020202090204" pitchFamily="34" charset="0"/>
                <a:cs typeface="HelveticaNeue LT 56 Italic" panose="020B060402020209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Zitat bearbeiten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2A48ABF2-921A-CB7D-B92E-57F77B3AE9F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4563609" y="3741875"/>
            <a:ext cx="6836288" cy="54889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Name, Position, Unternehmen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AC05257A-6EC1-1B95-BFD0-EF167CE63C3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4564063" y="4518959"/>
            <a:ext cx="6835775" cy="137262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>
            <a:lvl1pPr marL="87313" indent="0"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7382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1D103405-D9CD-EEC4-C599-ED5238500CFC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8768449" y="4743831"/>
            <a:ext cx="2280707" cy="1977644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7" name="Inhaltsplatzhalter 4">
            <a:extLst>
              <a:ext uri="{FF2B5EF4-FFF2-40B4-BE49-F238E27FC236}">
                <a16:creationId xmlns:a16="http://schemas.microsoft.com/office/drawing/2014/main" id="{90DF7014-3600-BE78-15CC-07D094D2D130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6123106" y="4753494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6" name="Inhaltsplatzhalter 4">
            <a:extLst>
              <a:ext uri="{FF2B5EF4-FFF2-40B4-BE49-F238E27FC236}">
                <a16:creationId xmlns:a16="http://schemas.microsoft.com/office/drawing/2014/main" id="{B5A6E570-0E1D-CEB1-B560-A62E4E86EB2D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3465125" y="4757738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7" hasCustomPrompt="1"/>
          </p:nvPr>
        </p:nvSpPr>
        <p:spPr>
          <a:xfrm>
            <a:off x="832420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0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700678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6C4529-4D95-8250-95E5-E903FA40A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19CB3D-E71E-D1A7-C8FF-654F94041AF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524D53-8D50-185D-419E-82748634B46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Bildplatzhalter 20">
            <a:extLst>
              <a:ext uri="{FF2B5EF4-FFF2-40B4-BE49-F238E27FC236}">
                <a16:creationId xmlns:a16="http://schemas.microsoft.com/office/drawing/2014/main" id="{175A7327-D505-AABB-05B7-2B7BD77EA2B6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477763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8" name="Textplatzhalter 28">
            <a:extLst>
              <a:ext uri="{FF2B5EF4-FFF2-40B4-BE49-F238E27FC236}">
                <a16:creationId xmlns:a16="http://schemas.microsoft.com/office/drawing/2014/main" id="{B9946CFE-C01D-5E0F-B3B3-515F8C05379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346021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10" name="Bildplatzhalter 20">
            <a:extLst>
              <a:ext uri="{FF2B5EF4-FFF2-40B4-BE49-F238E27FC236}">
                <a16:creationId xmlns:a16="http://schemas.microsoft.com/office/drawing/2014/main" id="{6C2DCCF7-307A-3775-0E3F-29A26F6F5C1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123106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11" name="Textplatzhalter 28">
            <a:extLst>
              <a:ext uri="{FF2B5EF4-FFF2-40B4-BE49-F238E27FC236}">
                <a16:creationId xmlns:a16="http://schemas.microsoft.com/office/drawing/2014/main" id="{089665DE-1377-279B-1A8F-E33D81902AC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991364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13" name="Bildplatzhalter 20">
            <a:extLst>
              <a:ext uri="{FF2B5EF4-FFF2-40B4-BE49-F238E27FC236}">
                <a16:creationId xmlns:a16="http://schemas.microsoft.com/office/drawing/2014/main" id="{09374536-F8D7-06FE-6FE5-949382D65A2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8768449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14" name="Textplatzhalter 28">
            <a:extLst>
              <a:ext uri="{FF2B5EF4-FFF2-40B4-BE49-F238E27FC236}">
                <a16:creationId xmlns:a16="http://schemas.microsoft.com/office/drawing/2014/main" id="{EDA162E8-03E5-0BEB-18FC-144ED4755D3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636707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BE843F6E-A03A-1146-F3AB-A56C901E584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2420" y="4743830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70981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596A8284-121D-4220-5C43-4EB8BED2A4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ED01AA05-E556-4E89-05AD-68F7359E05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4AF62C0-40B2-5CF7-416F-58B429D1619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447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85212E8-DBB6-428C-B029-F637301FFC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97" y="5056866"/>
            <a:ext cx="12190413" cy="1801134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9ECFFFFB-17A4-4252-CD92-2BFA7EE0BD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82112" y="1821882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3600" b="0" i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42E3D484-F014-931E-F85E-CDCD4D83FA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82112" y="3092868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3600" b="0" i="0">
                <a:solidFill>
                  <a:schemeClr val="accent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98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FC105FE-D12F-6A5D-8640-91FC83F07500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87" y="339576"/>
            <a:ext cx="2379638" cy="237600"/>
          </a:xfrm>
          <a:prstGeom prst="rect">
            <a:avLst/>
          </a:prstGeom>
        </p:spPr>
      </p:pic>
      <p:sp>
        <p:nvSpPr>
          <p:cNvPr id="7" name="Textfeld 6"/>
          <p:cNvSpPr txBox="1"/>
          <p:nvPr userDrawn="1"/>
        </p:nvSpPr>
        <p:spPr bwMode="gray">
          <a:xfrm>
            <a:off x="389299" y="1822532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sz="1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F4A4093-5A2B-548F-D312-E5067E9C4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3375" y="6485059"/>
            <a:ext cx="423019" cy="236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5"/>
                </a:solidFill>
              </a:defRPr>
            </a:lvl1pPr>
          </a:lstStyle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538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90" r:id="rId2"/>
    <p:sldLayoutId id="2147483791" r:id="rId3"/>
    <p:sldLayoutId id="2147483792" r:id="rId4"/>
    <p:sldLayoutId id="2147483779" r:id="rId5"/>
    <p:sldLayoutId id="2147483795" r:id="rId6"/>
    <p:sldLayoutId id="2147483739" r:id="rId7"/>
    <p:sldLayoutId id="2147483778" r:id="rId8"/>
    <p:sldLayoutId id="2147483777" r:id="rId9"/>
    <p:sldLayoutId id="2147483793" r:id="rId10"/>
    <p:sldLayoutId id="2147483794" r:id="rId11"/>
    <p:sldLayoutId id="2147483736" r:id="rId12"/>
    <p:sldLayoutId id="2147483740" r:id="rId13"/>
    <p:sldLayoutId id="2147483781" r:id="rId14"/>
    <p:sldLayoutId id="2147483758" r:id="rId15"/>
    <p:sldLayoutId id="2147483780" r:id="rId16"/>
    <p:sldLayoutId id="2147483757" r:id="rId17"/>
    <p:sldLayoutId id="2147483782" r:id="rId18"/>
    <p:sldLayoutId id="2147483784" r:id="rId19"/>
    <p:sldLayoutId id="2147483747" r:id="rId20"/>
    <p:sldLayoutId id="2147483785" r:id="rId21"/>
    <p:sldLayoutId id="2147483786" r:id="rId22"/>
    <p:sldLayoutId id="2147483789" r:id="rId23"/>
    <p:sldLayoutId id="2147483745" r:id="rId24"/>
    <p:sldLayoutId id="2147483787" r:id="rId25"/>
    <p:sldLayoutId id="2147483746" r:id="rId26"/>
    <p:sldLayoutId id="2147483760" r:id="rId27"/>
    <p:sldLayoutId id="2147483773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  <a:lvl2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4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2pPr>
      <a:lvl3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3pPr>
      <a:lvl4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4pPr>
      <a:lvl5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5pPr>
      <a:lvl6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3929">
          <p15:clr>
            <a:srgbClr val="F26B43"/>
          </p15:clr>
        </p15:guide>
        <p15:guide id="6" pos="7241">
          <p15:clr>
            <a:srgbClr val="F26B43"/>
          </p15:clr>
        </p15:guide>
        <p15:guide id="8" orient="horz" pos="3975">
          <p15:clr>
            <a:srgbClr val="F26B43"/>
          </p15:clr>
        </p15:guide>
        <p15:guide id="9" orient="horz" pos="1146">
          <p15:clr>
            <a:srgbClr val="F26B43"/>
          </p15:clr>
        </p15:guide>
        <p15:guide id="10" orient="horz" pos="998">
          <p15:clr>
            <a:srgbClr val="F26B43"/>
          </p15:clr>
        </p15:guide>
        <p15:guide id="11" pos="437">
          <p15:clr>
            <a:srgbClr val="F26B43"/>
          </p15:clr>
        </p15:guide>
        <p15:guide id="12" pos="37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DC397D0-3DC1-73A2-036E-7F6DBCAB8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5D7951-5809-8187-9476-71A59D2858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NEXUS / HEIM | </a:t>
            </a:r>
            <a:fld id="{E4444205-9CC3-4C4E-87AF-68CC66D95CEC}" type="datetime1">
              <a:rPr lang="de-DE" smtClean="0"/>
              <a:t>14.04.2026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7ED0FEB-2527-EE2E-6635-B6C14146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Releasepräsentation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2026.0</a:t>
            </a:r>
          </a:p>
        </p:txBody>
      </p:sp>
    </p:spTree>
    <p:extLst>
      <p:ext uri="{BB962C8B-B14F-4D97-AF65-F5344CB8AC3E}">
        <p14:creationId xmlns:p14="http://schemas.microsoft.com/office/powerpoint/2010/main" val="158679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DD7D315C-BBDE-51C8-BED8-03654480EC4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Agenda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1ECA1AA-2A8F-DE47-FC0C-3B254C9BAA5F}"/>
              </a:ext>
            </a:extLst>
          </p:cNvPr>
          <p:cNvGrpSpPr/>
          <p:nvPr/>
        </p:nvGrpSpPr>
        <p:grpSpPr>
          <a:xfrm>
            <a:off x="795684" y="1750272"/>
            <a:ext cx="4363457" cy="645630"/>
            <a:chOff x="795684" y="1750272"/>
            <a:chExt cx="4363457" cy="645630"/>
          </a:xfrm>
        </p:grpSpPr>
        <p:sp>
          <p:nvSpPr>
            <p:cNvPr id="6" name="Rechteck: abgerundete Ecken 5">
              <a:extLst>
                <a:ext uri="{FF2B5EF4-FFF2-40B4-BE49-F238E27FC236}">
                  <a16:creationId xmlns:a16="http://schemas.microsoft.com/office/drawing/2014/main" id="{2188BCDB-A290-2EF0-3A27-5288C85E7C5A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Highlights &amp; neue Funktionen</a:t>
              </a:r>
            </a:p>
          </p:txBody>
        </p:sp>
        <p:sp>
          <p:nvSpPr>
            <p:cNvPr id="9" name="Sechseck 8">
              <a:extLst>
                <a:ext uri="{FF2B5EF4-FFF2-40B4-BE49-F238E27FC236}">
                  <a16:creationId xmlns:a16="http://schemas.microsoft.com/office/drawing/2014/main" id="{9725EB37-7E11-1C24-285F-11DD4ECB179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F3A0D43-2EFF-99DB-2CAA-7309A9BEF860}"/>
              </a:ext>
            </a:extLst>
          </p:cNvPr>
          <p:cNvGrpSpPr/>
          <p:nvPr/>
        </p:nvGrpSpPr>
        <p:grpSpPr>
          <a:xfrm>
            <a:off x="795684" y="2548302"/>
            <a:ext cx="4363457" cy="645630"/>
            <a:chOff x="795684" y="1750272"/>
            <a:chExt cx="4363457" cy="645630"/>
          </a:xfrm>
        </p:grpSpPr>
        <p:sp>
          <p:nvSpPr>
            <p:cNvPr id="4" name="Rechteck: abgerundete Ecken 3">
              <a:extLst>
                <a:ext uri="{FF2B5EF4-FFF2-40B4-BE49-F238E27FC236}">
                  <a16:creationId xmlns:a16="http://schemas.microsoft.com/office/drawing/2014/main" id="{1A2F096C-EEDF-9260-40A9-FFEF5B4F1833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dirty="0">
                  <a:solidFill>
                    <a:schemeClr val="tx1"/>
                  </a:solidFill>
                </a:rPr>
                <a:t>Performance</a:t>
              </a:r>
              <a:endParaRPr lang="de-DE" sz="1800" dirty="0">
                <a:solidFill>
                  <a:schemeClr val="tx1"/>
                </a:solidFill>
              </a:endParaRPr>
            </a:p>
          </p:txBody>
        </p:sp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F1ED4634-74E4-1FDF-0455-508FE4552F7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B830CDB-8900-F7D1-4867-B647DEAE23EB}"/>
              </a:ext>
            </a:extLst>
          </p:cNvPr>
          <p:cNvGrpSpPr/>
          <p:nvPr/>
        </p:nvGrpSpPr>
        <p:grpSpPr>
          <a:xfrm>
            <a:off x="795684" y="3341254"/>
            <a:ext cx="4363457" cy="645630"/>
            <a:chOff x="795684" y="1750272"/>
            <a:chExt cx="4363457" cy="64563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2F762C4A-7570-514E-0DF1-5C88FB64CEC9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Korrekturen</a:t>
              </a:r>
            </a:p>
          </p:txBody>
        </p:sp>
        <p:sp>
          <p:nvSpPr>
            <p:cNvPr id="10" name="Sechseck 9">
              <a:extLst>
                <a:ext uri="{FF2B5EF4-FFF2-40B4-BE49-F238E27FC236}">
                  <a16:creationId xmlns:a16="http://schemas.microsoft.com/office/drawing/2014/main" id="{21555E0C-6714-9D42-8510-E1AED3ACA54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E5E949F-7047-BD44-C4D0-214F3DD06635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681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leidung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4D561530-511A-DA24-D49D-F7A08D11E5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60DF1A97-F773-E5B6-26AA-22C69CEB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55600"/>
            <a:r>
              <a:rPr lang="de-DE" dirty="0"/>
              <a:t>Highlights &amp; </a:t>
            </a:r>
            <a:br>
              <a:rPr lang="de-DE" dirty="0"/>
            </a:br>
            <a:r>
              <a:rPr lang="de-DE" dirty="0"/>
              <a:t>neue Funktionen</a:t>
            </a:r>
          </a:p>
        </p:txBody>
      </p:sp>
    </p:spTree>
    <p:extLst>
      <p:ext uri="{BB962C8B-B14F-4D97-AF65-F5344CB8AC3E}">
        <p14:creationId xmlns:p14="http://schemas.microsoft.com/office/powerpoint/2010/main" val="7636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39B71-25B2-AF3E-4EC8-9FE58D01E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65D99BE-42B7-DB43-C013-B8B6CFB6D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Meldung über gesperrte KST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17F92CC-5E8B-44D4-39B7-FBAC7E885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16679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A26118A-0CCA-6F6F-1897-8F9366BCCCD4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3AA4C5-0310-04E2-08D4-4949040EAEF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Meldung wird neu bereits bei der Bewertung, der Druckvorschau und bei der </a:t>
            </a:r>
            <a:r>
              <a:rPr lang="de-CH" dirty="0" err="1"/>
              <a:t>Fakturadatenliste</a:t>
            </a:r>
            <a:r>
              <a:rPr lang="de-CH" dirty="0"/>
              <a:t> angezeigt.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A720C165-AB1F-C110-6BB6-79FB705CD1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6812" y="3581399"/>
            <a:ext cx="2767791" cy="27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CDE6BD7-EFEA-6F18-2212-404682301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857" y="2928867"/>
            <a:ext cx="2857899" cy="100026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B5963AE-5BDA-0C49-93E4-6C849A0DD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57" y="3919606"/>
            <a:ext cx="8802328" cy="137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3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9ED9D-B550-D4B4-FF7C-99BD5DE5C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340B9E3-545A-A807-FBBF-B70134AED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Anzeige </a:t>
            </a:r>
            <a:r>
              <a:rPr lang="de-DE" dirty="0" err="1"/>
              <a:t>Sammelzahlereinstellung</a:t>
            </a:r>
            <a:r>
              <a:rPr lang="de-DE" dirty="0"/>
              <a:t> auf Zahler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BA11F3-1FCC-AE39-6426-48F4A73D28A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16763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611BE32-0F74-26D8-23AF-4B377BD5F463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EAB7239-AE5A-69AD-CD6A-29D0EFBF30B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Unabhängig davon, ob die Einstellung manuell oder über einen Standardwert der Adresse definiert wurde, wird der aktuelle Status nun jederzeit im Feld «Sammelzahler» korrekt angezeigt.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2159D42F-9072-47F9-BAA9-CC83C009B7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6812" y="3581399"/>
            <a:ext cx="2767791" cy="27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DC18E0D-73F6-40BA-CCAB-6B5AA129D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221" y="3276601"/>
            <a:ext cx="7864329" cy="262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7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6A57F-2256-1397-AF50-ED239AA8B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80C20A8-8628-FB24-6AD2-39D537A13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Prüfung auf manuelle Leistung nach Austritt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3850DF9-8325-C182-6F2A-517346DAB05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19136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53C9B8D-68BB-F927-D36F-5521EE47133F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5587D29-0B4C-4A36-E931-8BA89AD4B34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Nach der Erfassung einer Austrittsereignis wird geprüft ob manuelle Leistungen nach dem Austritt vorhanden sind. In einem zweiten Schritt hat man dann die Möglichkeit diese Leistungen zu löschen.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16CE2381-0B2A-7F50-883F-2F8677D864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6812" y="3581399"/>
            <a:ext cx="2767791" cy="27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7131DB8-B73E-F016-686D-52ED384D7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115" y="3615042"/>
            <a:ext cx="5401520" cy="298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D6088-A387-A34E-264D-8A60845E5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646558E-472C-F356-DD67-3202C491A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Rechnungslayout </a:t>
            </a:r>
            <a:r>
              <a:rPr lang="de-DE" dirty="0" err="1"/>
              <a:t>gemäss</a:t>
            </a:r>
            <a:r>
              <a:rPr lang="de-DE" dirty="0"/>
              <a:t> Faktura-Art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7D7C7B-69A1-09A5-CE7B-03D3101D0BF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16577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D877BEB-E526-0D1A-4DD4-3951C19965A9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0A94CC0-D38D-5E5E-0985-64FAB6B54A6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In der RG-Layout-ET kann neu die Faktura-Art als Kriterium erfasst werden.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7D033FF6-A929-968B-1363-C49CFDBC82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6812" y="3581399"/>
            <a:ext cx="2767791" cy="27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07F8C87-03B1-102A-1CA6-006B8E7C7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108" y="2857152"/>
            <a:ext cx="5646196" cy="262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42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5F73E-9A18-5B39-A63A-811D15831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A71A494-F5C6-34E5-775F-B2182B9B7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Individuelle Kassenbelegnummer pro Kassabuch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0A08CFF-85E0-78C6-A1F7-605D0E54146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16582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20F884-1CBD-5B1E-BA5C-2CF57BC583F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83BBC18-44C2-1B5A-A433-9071D32246B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Kassenbelegnummern können nun individuell pro Kasse gesteuert werden.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569D0822-7276-C397-0308-1965224EBD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6812" y="3581399"/>
            <a:ext cx="2767791" cy="27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A5DA2D9-0FE2-41B6-BB66-9044A003F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144" y="2932055"/>
            <a:ext cx="6125335" cy="192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91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34314-0AF6-78E3-B2EF-43F36560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DBB3D33-0521-FFC3-D42C-CE613A921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Fachpersonen an </a:t>
            </a:r>
            <a:r>
              <a:rPr lang="de-DE" dirty="0" err="1"/>
              <a:t>easyDok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1753480-FB14-F925-476F-A83EFA5829F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19374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8FACD33-0D60-DA9A-0A7A-99526499E420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D19DA74-AE74-CFB5-F039-9D3F5A3BA34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Synchronisation von Fachpersonen an </a:t>
            </a:r>
            <a:r>
              <a:rPr lang="de-CH" dirty="0" err="1"/>
              <a:t>easyDOK</a:t>
            </a:r>
            <a:r>
              <a:rPr lang="de-CH" dirty="0"/>
              <a:t> wurde flexibilisiert.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76AF568F-115C-4A19-AB32-D1A663B41F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6812" y="3581399"/>
            <a:ext cx="2767791" cy="27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0935881-F1D1-245D-0930-10C80C808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154" y="2518033"/>
            <a:ext cx="4598104" cy="402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7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6EBC6-519B-8B78-6DA4-7D4951E4E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leidung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708C4948-ED4A-02C9-465A-40BB42E90C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1E8BE7FA-E033-4BD5-E5FD-3D1A1C560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4198652"/>
            <a:ext cx="5396706" cy="1865327"/>
          </a:xfrm>
        </p:spPr>
        <p:txBody>
          <a:bodyPr/>
          <a:lstStyle/>
          <a:p>
            <a:pPr marL="355600"/>
            <a:r>
              <a:rPr lang="de-DE" dirty="0"/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163681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040DB-3C2E-CFA1-244F-7A8028893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CE62E86-B6FA-AD47-7492-2A0FA5ECB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Performanceverbesserungen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71F13B1-70B6-5DD3-D109-3D6E817434F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16756, 18517, 17796, 16568, 17439, 17743, 19192, 19456, 17649, 16704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5C8CBF-6482-E7FA-686F-F010448D1A8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84BABC9-2864-EA3E-6A16-05C3555F897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Adressverwaltung</a:t>
            </a:r>
          </a:p>
          <a:p>
            <a:r>
              <a:rPr lang="de-CH" dirty="0"/>
              <a:t>Mandantenübergreifende BBV</a:t>
            </a:r>
          </a:p>
          <a:p>
            <a:r>
              <a:rPr lang="de-CH" dirty="0"/>
              <a:t>Bewerbersuche</a:t>
            </a:r>
          </a:p>
          <a:p>
            <a:r>
              <a:rPr lang="de-CH" dirty="0"/>
              <a:t>Bewohnersuche</a:t>
            </a:r>
          </a:p>
          <a:p>
            <a:r>
              <a:rPr lang="de-CH" dirty="0"/>
              <a:t>Bewohnerdokumente- und Rechnungen</a:t>
            </a:r>
          </a:p>
          <a:p>
            <a:r>
              <a:rPr lang="de-CH" dirty="0" err="1"/>
              <a:t>Fakturajournal</a:t>
            </a:r>
            <a:endParaRPr lang="de-CH" dirty="0"/>
          </a:p>
          <a:p>
            <a:r>
              <a:rPr lang="de-CH" dirty="0"/>
              <a:t>Stationsmanager</a:t>
            </a:r>
          </a:p>
        </p:txBody>
      </p:sp>
    </p:spTree>
    <p:extLst>
      <p:ext uri="{BB962C8B-B14F-4D97-AF65-F5344CB8AC3E}">
        <p14:creationId xmlns:p14="http://schemas.microsoft.com/office/powerpoint/2010/main" val="126964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FA0B3-13CD-E2D2-DE30-2E11A36AC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leidung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30982468-DE92-3CD0-A585-28F4BC8D8E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BFE1AE2E-29EE-9E47-E3FC-4FBE9C01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4198652"/>
            <a:ext cx="5396706" cy="1865327"/>
          </a:xfrm>
        </p:spPr>
        <p:txBody>
          <a:bodyPr/>
          <a:lstStyle/>
          <a:p>
            <a:pPr marL="355600"/>
            <a:r>
              <a:rPr lang="de-DE" dirty="0"/>
              <a:t>Korrekturen</a:t>
            </a:r>
          </a:p>
        </p:txBody>
      </p:sp>
    </p:spTree>
    <p:extLst>
      <p:ext uri="{BB962C8B-B14F-4D97-AF65-F5344CB8AC3E}">
        <p14:creationId xmlns:p14="http://schemas.microsoft.com/office/powerpoint/2010/main" val="227967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4FE3C-14E8-58C7-BF4C-5AC510AEC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9B61CA8-E6FB-31CA-BB78-8F8D52F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Erfassung Telefondaten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73C040D-27B9-5D44-C6EF-2954BDC072F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16691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2F5627-C6CD-66CD-94DA-76334A469BE3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9ECC978-5A7C-43D8-79AF-4F03328DB8B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Das Feld «Art» ist nun ein Pflichtfeld. Eine neue Meldung weist darauf hin, dass ohne diese Angabe kein Speichern möglich ist.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B78227B-7D80-493A-9F08-2B131D4C3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0169" y="2894888"/>
            <a:ext cx="5707954" cy="307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7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Anzeige Telefondaten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18567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Wenn über die Auswahlpfeile festgelegt wird, welche Telefontypen in der Maske angezeigt werden sollen, bleiben diese Einstellungen nun dauerhaft gespeichert.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D81CF-A8AB-A414-B63C-94ED4D525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ED0BD42-9CDE-C142-749A-E37C38297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xml</a:t>
            </a:r>
            <a:r>
              <a:rPr lang="de-DE" dirty="0"/>
              <a:t> – Feld «</a:t>
            </a:r>
            <a:r>
              <a:rPr lang="de-DE" dirty="0" err="1"/>
              <a:t>insurance</a:t>
            </a:r>
            <a:r>
              <a:rPr lang="de-DE" dirty="0"/>
              <a:t>»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FCCBB0-787E-D1EF-5EF9-30A5BDCA526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18601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8E4705-7F0A-54D0-2F92-FE532D404CF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8E87358-5721-3C87-65BC-0003F0FB8D35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Logik für das Element «</a:t>
            </a:r>
            <a:r>
              <a:rPr lang="de-CH" dirty="0" err="1"/>
              <a:t>insurance</a:t>
            </a:r>
            <a:r>
              <a:rPr lang="de-CH" dirty="0"/>
              <a:t>» im eFaktura-XML wurde angepasst. Bisher wurden dort fälschlicherweise die Daten des Debitors übernommen. Neu wird im Feld «</a:t>
            </a:r>
            <a:r>
              <a:rPr lang="de-CH" dirty="0" err="1"/>
              <a:t>insurance</a:t>
            </a:r>
            <a:r>
              <a:rPr lang="de-CH" dirty="0"/>
              <a:t>» die tatsächliche Versicherung des Bewohners ausgewiesen.</a:t>
            </a:r>
          </a:p>
        </p:txBody>
      </p:sp>
    </p:spTree>
    <p:extLst>
      <p:ext uri="{BB962C8B-B14F-4D97-AF65-F5344CB8AC3E}">
        <p14:creationId xmlns:p14="http://schemas.microsoft.com/office/powerpoint/2010/main" val="1986018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72000-7C41-3B7E-D829-BBAA98C8C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232687D-E3E3-1598-448E-244D4BFE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xml</a:t>
            </a:r>
            <a:r>
              <a:rPr lang="de-DE" dirty="0"/>
              <a:t> – Feld «</a:t>
            </a:r>
            <a:r>
              <a:rPr lang="de-DE" dirty="0" err="1"/>
              <a:t>insurance</a:t>
            </a:r>
            <a:r>
              <a:rPr lang="de-DE" dirty="0"/>
              <a:t>»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6708303-C4DC-6198-8342-51CC5230E4B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18601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232890-62D1-7157-2A57-A295D5CFAE9D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41046F1-CF34-F615-1842-05E5F1630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056" y="1505056"/>
            <a:ext cx="4423638" cy="509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47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CACCE-412E-8A96-0359-4362964B7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F825A4-9596-72AB-6007-9579B65A3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Sammelrechnung über mehrere Monate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C13A8C8-D300-72AD-2293-15EADB4D53E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19137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12B6F08-C513-5564-A7FC-2738AE40E1C0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B47592F-089E-B9B4-C7F6-F3ED742CDDE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Wird eine Sammelrechnung über mehrere Monate erstellt, werden alle Leistungen in einer einzigen zusammengefassten Sammelrechnung verarbeitet.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502CB05-4DF2-34E5-DF79-4E0F711B8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87" y="3390258"/>
            <a:ext cx="5266408" cy="205719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9DECF7C-C186-E762-D7F4-DEA8AF694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751" y="3390258"/>
            <a:ext cx="5065578" cy="197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957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5249C-A89D-4A7D-47ED-18BA853A6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DEAE684-E6A3-3F03-C65C-76C32583D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Leistungserfassung – Suchen nach Bezeichnung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BAF4D4-EDA2-BE52-4472-3A5C1262DEA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17509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B94EE12-50C7-8A00-043B-1BC3514F6309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857525-8706-B750-4955-25F588C9014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Bei der Eingabe von Anfangsbuchstaben im Feld «Leistungsbezeichnung» werden nun ausschliesslich aktive Leistungen berücksichtigt.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5A10DF9-FBCE-BFB5-7FB1-4063050C6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159" y="3165574"/>
            <a:ext cx="5954085" cy="243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216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665E1-F7CE-7D8C-D824-252B28833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1658AD7-792E-3304-D8FE-138D23938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Leistungserfassung – Filter nach Unterbringung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62A5A84-7429-188C-041A-DF42983E396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18818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3A8A4C-A96A-2F9C-E7D8-26AEFB771BC7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CD87607-DB52-2FC5-9537-CB6CB1B0476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Wenn ein Filter für eine bestimmte Unterbringung gesetzt wird, wirkt sich dieser nun konsequent auf die gesamte Maske aus.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9F86CA6-26AF-21D3-9792-A425EB7FD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807" y="2879268"/>
            <a:ext cx="5534797" cy="3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06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6087D-51B4-6AD4-727F-314895D01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009B218-6185-02C8-22FE-73A4FAE7C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Mitglieder und Spendenverwaltung - Art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CB3F46F-9339-698E-7AAE-06A1A7A3230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16762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B3C7D1E-CAAE-D48F-2B73-3F315CE5F1D9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C0404D4-54B9-0813-1590-61ECAE1AF5C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Das Speichern der «Art» führt nicht mehr zu einer Fehlermeldung.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8A3B2A5-4C64-80C9-68B3-7BDF9706F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346" y="2950720"/>
            <a:ext cx="4691719" cy="312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824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C64BA-98C7-B2CF-9891-B92409DF4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6E27996-98CB-1E16-2FA8-F9EB7972F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Rechnungslayout kopieren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3F286C3-27D2-4F33-363C-7E9321E56D9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/>
              <a:t>19073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A368D2-D3D2-690F-482A-BCCE7728C85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21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DBB4075-10A3-2FF3-2E96-D27FC10BF46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Kopierfunktion wurde so angepasst, dass alle Einstellungen, einschliesslich der gewählten XML-Version, vollständig übernommen werden.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A41ACA5-9727-B61E-081F-89FED4580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614" y="3200042"/>
            <a:ext cx="5359184" cy="298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9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D3497-2C27-688B-E262-EABDB8851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180409F-6D4D-F2C9-BCEB-E5F7CA1EA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Speichern von Custom-Reports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07413BA-D543-D14B-301B-24FA2489C79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17612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AD7D3FF-A348-642B-2608-D2DA2998DD39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E7DDF7A-10BB-7A16-78CD-94D19DD323D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Wenn ein Report unter einem bereits existierenden Namen gespeichert wird, erscheint nun eine Sicherheitsabfrage, ob der bestehende Report überschrieben werden soll.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35F6F5F-58C9-16BB-C9B4-8BF27D008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014" y="3267510"/>
            <a:ext cx="5906383" cy="224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65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xus">
  <a:themeElements>
    <a:clrScheme name="NEXU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B80F2E"/>
      </a:accent1>
      <a:accent2>
        <a:srgbClr val="4F6792"/>
      </a:accent2>
      <a:accent3>
        <a:srgbClr val="1F2336"/>
      </a:accent3>
      <a:accent4>
        <a:srgbClr val="E8ECF0"/>
      </a:accent4>
      <a:accent5>
        <a:srgbClr val="9C9D9F"/>
      </a:accent5>
      <a:accent6>
        <a:srgbClr val="BA4C61"/>
      </a:accent6>
      <a:hlink>
        <a:srgbClr val="B80F2E"/>
      </a:hlink>
      <a:folHlink>
        <a:srgbClr val="BA4C61"/>
      </a:folHlink>
    </a:clrScheme>
    <a:fontScheme name="NEXUS-Font">
      <a:majorFont>
        <a:latin typeface="HelveticaNeue LT 75 Bold"/>
        <a:ea typeface=""/>
        <a:cs typeface=""/>
      </a:majorFont>
      <a:minorFont>
        <a:latin typeface="HelveticaNeue LT 55 Roman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 marL="171450" indent="-171450" algn="l">
          <a:buClr>
            <a:schemeClr val="accent1"/>
          </a:buClr>
          <a:buFont typeface="HelveticaNeue LT 75 Bold" panose="020B0804020202020204" pitchFamily="34" charset="0"/>
          <a:buChar char="+"/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2" id="{7797158C-7627-4A10-9D28-D93DCED3A358}" vid="{B003D591-0704-4A71-890D-8257BCA11C92}"/>
    </a:ext>
  </a:extLst>
</a:theme>
</file>

<file path=ppt/theme/theme2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XUS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B80F2E"/>
    </a:accent1>
    <a:accent2>
      <a:srgbClr val="4F6792"/>
    </a:accent2>
    <a:accent3>
      <a:srgbClr val="1F2336"/>
    </a:accent3>
    <a:accent4>
      <a:srgbClr val="E8ECF0"/>
    </a:accent4>
    <a:accent5>
      <a:srgbClr val="9C9D9F"/>
    </a:accent5>
    <a:accent6>
      <a:srgbClr val="BA4C61"/>
    </a:accent6>
    <a:hlink>
      <a:srgbClr val="B80F2E"/>
    </a:hlink>
    <a:folHlink>
      <a:srgbClr val="BA4C6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Vorlage PowerPoint</Template>
  <TotalTime>0</TotalTime>
  <Words>458</Words>
  <Application>Microsoft Office PowerPoint</Application>
  <PresentationFormat>Benutzerdefiniert</PresentationFormat>
  <Paragraphs>86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1" baseType="lpstr">
      <vt:lpstr>Arial</vt:lpstr>
      <vt:lpstr>Helvetica 55 Roman</vt:lpstr>
      <vt:lpstr>Helvetica Neue</vt:lpstr>
      <vt:lpstr>Helvetica Neue LT 55 Roman</vt:lpstr>
      <vt:lpstr>HelveticaNeue LT 43 LightEx</vt:lpstr>
      <vt:lpstr>HelveticaNeue LT 55 Roman</vt:lpstr>
      <vt:lpstr>HelveticaNeue LT 56 Italic</vt:lpstr>
      <vt:lpstr>HelveticaNeueLT Pro 55 Roman</vt:lpstr>
      <vt:lpstr>nexus</vt:lpstr>
      <vt:lpstr>Releasepräsentation  2026.0</vt:lpstr>
      <vt:lpstr>Agenda</vt:lpstr>
      <vt:lpstr>Highlights &amp;  neue Funktionen</vt:lpstr>
      <vt:lpstr>Meldung über gesperrte KST</vt:lpstr>
      <vt:lpstr>Anzeige Sammelzahlereinstellung auf Zahler</vt:lpstr>
      <vt:lpstr>Prüfung auf manuelle Leistung nach Austritt</vt:lpstr>
      <vt:lpstr>Rechnungslayout gemäss Faktura-Art</vt:lpstr>
      <vt:lpstr>Individuelle Kassenbelegnummer pro Kassabuch</vt:lpstr>
      <vt:lpstr>Fachpersonen an easyDok</vt:lpstr>
      <vt:lpstr>Performance</vt:lpstr>
      <vt:lpstr>Performanceverbesserungen</vt:lpstr>
      <vt:lpstr>Korrekturen</vt:lpstr>
      <vt:lpstr>Erfassung Telefondaten</vt:lpstr>
      <vt:lpstr>Anzeige Telefondaten</vt:lpstr>
      <vt:lpstr>xml – Feld «insurance»</vt:lpstr>
      <vt:lpstr>xml – Feld «insurance»</vt:lpstr>
      <vt:lpstr>Sammelrechnung über mehrere Monate</vt:lpstr>
      <vt:lpstr>Leistungserfassung – Suchen nach Bezeichnung</vt:lpstr>
      <vt:lpstr>Leistungserfassung – Filter nach Unterbringung</vt:lpstr>
      <vt:lpstr>Mitglieder und Spendenverwaltung - Art</vt:lpstr>
      <vt:lpstr>Rechnungslayout kopieren</vt:lpstr>
      <vt:lpstr>Speichern von Custom-Reports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Sebastiampillai Pascal</dc:creator>
  <cp:lastModifiedBy>Sebastiampillai Pascal</cp:lastModifiedBy>
  <cp:revision>8</cp:revision>
  <dcterms:created xsi:type="dcterms:W3CDTF">2025-10-08T09:35:33Z</dcterms:created>
  <dcterms:modified xsi:type="dcterms:W3CDTF">2026-04-14T08:09:57Z</dcterms:modified>
</cp:coreProperties>
</file>