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65"/>
  </p:notesMasterIdLst>
  <p:handoutMasterIdLst>
    <p:handoutMasterId r:id="rId66"/>
  </p:handoutMasterIdLst>
  <p:sldIdLst>
    <p:sldId id="257" r:id="rId2"/>
    <p:sldId id="333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34" r:id="rId12"/>
    <p:sldId id="277" r:id="rId13"/>
    <p:sldId id="278" r:id="rId14"/>
    <p:sldId id="279" r:id="rId15"/>
    <p:sldId id="280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5" r:id="rId37"/>
    <p:sldId id="309" r:id="rId38"/>
    <p:sldId id="323" r:id="rId39"/>
    <p:sldId id="306" r:id="rId40"/>
    <p:sldId id="307" r:id="rId41"/>
    <p:sldId id="308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4" r:id="rId56"/>
    <p:sldId id="325" r:id="rId57"/>
    <p:sldId id="327" r:id="rId58"/>
    <p:sldId id="326" r:id="rId59"/>
    <p:sldId id="328" r:id="rId60"/>
    <p:sldId id="329" r:id="rId61"/>
    <p:sldId id="330" r:id="rId62"/>
    <p:sldId id="331" r:id="rId63"/>
    <p:sldId id="332" r:id="rId64"/>
  </p:sldIdLst>
  <p:sldSz cx="12190413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6">
          <p15:clr>
            <a:srgbClr val="A4A3A4"/>
          </p15:clr>
        </p15:guide>
        <p15:guide id="2" orient="horz" pos="998">
          <p15:clr>
            <a:srgbClr val="A4A3A4"/>
          </p15:clr>
        </p15:guide>
        <p15:guide id="3" pos="4180" userDrawn="1">
          <p15:clr>
            <a:srgbClr val="A4A3A4"/>
          </p15:clr>
        </p15:guide>
        <p15:guide id="4" pos="3477" userDrawn="1">
          <p15:clr>
            <a:srgbClr val="A4A3A4"/>
          </p15:clr>
        </p15:guide>
        <p15:guide id="5" pos="7241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D9D9D9"/>
    <a:srgbClr val="2F3E66"/>
    <a:srgbClr val="E2E2E2"/>
    <a:srgbClr val="E7ECF0"/>
    <a:srgbClr val="E8ECF0"/>
    <a:srgbClr val="BC0E1C"/>
    <a:srgbClr val="23283D"/>
    <a:srgbClr val="804553"/>
    <a:srgbClr val="2229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D51AE8-74B1-441A-A488-FFBC5F28D2B7}" v="4" dt="2024-02-16T08:28:14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75581" autoAdjust="0"/>
  </p:normalViewPr>
  <p:slideViewPr>
    <p:cSldViewPr snapToGrid="0" snapToObjects="1" showGuides="1">
      <p:cViewPr varScale="1">
        <p:scale>
          <a:sx n="57" d="100"/>
          <a:sy n="57" d="100"/>
        </p:scale>
        <p:origin x="144" y="1230"/>
      </p:cViewPr>
      <p:guideLst>
        <p:guide orient="horz" pos="1146"/>
        <p:guide orient="horz" pos="998"/>
        <p:guide pos="4180"/>
        <p:guide pos="3477"/>
        <p:guide pos="7241"/>
        <p:guide pos="528"/>
        <p:guide orient="horz" pos="3974"/>
      </p:guideLst>
    </p:cSldViewPr>
  </p:slideViewPr>
  <p:outlineViewPr>
    <p:cViewPr>
      <p:scale>
        <a:sx n="33" d="100"/>
        <a:sy n="33" d="100"/>
      </p:scale>
      <p:origin x="0" y="-423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2832" y="-35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7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inik Weber" userId="4eb832d0-76a6-432c-bb81-94a2aa7a2139" providerId="ADAL" clId="{B1D51AE8-74B1-441A-A488-FFBC5F28D2B7}"/>
    <pc:docChg chg="custSel modSld">
      <pc:chgData name="Dominik Weber" userId="4eb832d0-76a6-432c-bb81-94a2aa7a2139" providerId="ADAL" clId="{B1D51AE8-74B1-441A-A488-FFBC5F28D2B7}" dt="2024-02-16T08:28:48.821" v="1355" actId="1076"/>
      <pc:docMkLst>
        <pc:docMk/>
      </pc:docMkLst>
      <pc:sldChg chg="modSp mod">
        <pc:chgData name="Dominik Weber" userId="4eb832d0-76a6-432c-bb81-94a2aa7a2139" providerId="ADAL" clId="{B1D51AE8-74B1-441A-A488-FFBC5F28D2B7}" dt="2024-02-16T07:20:50.188" v="112" actId="20577"/>
        <pc:sldMkLst>
          <pc:docMk/>
          <pc:sldMk cId="2554202668" sldId="317"/>
        </pc:sldMkLst>
        <pc:spChg chg="mod">
          <ac:chgData name="Dominik Weber" userId="4eb832d0-76a6-432c-bb81-94a2aa7a2139" providerId="ADAL" clId="{B1D51AE8-74B1-441A-A488-FFBC5F28D2B7}" dt="2024-02-16T07:20:50.188" v="112" actId="20577"/>
          <ac:spMkLst>
            <pc:docMk/>
            <pc:sldMk cId="2554202668" sldId="317"/>
            <ac:spMk id="7" creationId="{1E12BF13-8371-98F9-8FAB-FFAA9E684570}"/>
          </ac:spMkLst>
        </pc:spChg>
      </pc:sldChg>
      <pc:sldChg chg="modSp mod">
        <pc:chgData name="Dominik Weber" userId="4eb832d0-76a6-432c-bb81-94a2aa7a2139" providerId="ADAL" clId="{B1D51AE8-74B1-441A-A488-FFBC5F28D2B7}" dt="2024-02-16T07:21:24.454" v="251" actId="20577"/>
        <pc:sldMkLst>
          <pc:docMk/>
          <pc:sldMk cId="571800740" sldId="318"/>
        </pc:sldMkLst>
        <pc:spChg chg="mod">
          <ac:chgData name="Dominik Weber" userId="4eb832d0-76a6-432c-bb81-94a2aa7a2139" providerId="ADAL" clId="{B1D51AE8-74B1-441A-A488-FFBC5F28D2B7}" dt="2024-02-16T07:21:24.454" v="251" actId="20577"/>
          <ac:spMkLst>
            <pc:docMk/>
            <pc:sldMk cId="571800740" sldId="318"/>
            <ac:spMk id="7" creationId="{C6EC6BC8-3020-E80E-FAEE-F8ADC81A32DB}"/>
          </ac:spMkLst>
        </pc:spChg>
      </pc:sldChg>
      <pc:sldChg chg="addSp modSp mod">
        <pc:chgData name="Dominik Weber" userId="4eb832d0-76a6-432c-bb81-94a2aa7a2139" providerId="ADAL" clId="{B1D51AE8-74B1-441A-A488-FFBC5F28D2B7}" dt="2024-02-16T07:22:30.030" v="256" actId="1076"/>
        <pc:sldMkLst>
          <pc:docMk/>
          <pc:sldMk cId="230159146" sldId="319"/>
        </pc:sldMkLst>
        <pc:spChg chg="mod">
          <ac:chgData name="Dominik Weber" userId="4eb832d0-76a6-432c-bb81-94a2aa7a2139" providerId="ADAL" clId="{B1D51AE8-74B1-441A-A488-FFBC5F28D2B7}" dt="2024-02-16T07:22:25.532" v="254" actId="20577"/>
          <ac:spMkLst>
            <pc:docMk/>
            <pc:sldMk cId="230159146" sldId="319"/>
            <ac:spMk id="7" creationId="{D4E90A3B-8007-9D18-200D-41E015802FC6}"/>
          </ac:spMkLst>
        </pc:spChg>
        <pc:picChg chg="add mod">
          <ac:chgData name="Dominik Weber" userId="4eb832d0-76a6-432c-bb81-94a2aa7a2139" providerId="ADAL" clId="{B1D51AE8-74B1-441A-A488-FFBC5F28D2B7}" dt="2024-02-16T07:22:30.030" v="256" actId="1076"/>
          <ac:picMkLst>
            <pc:docMk/>
            <pc:sldMk cId="230159146" sldId="319"/>
            <ac:picMk id="3" creationId="{4E233FA6-EB8A-B7D5-41E9-A3CCEB9AEE62}"/>
          </ac:picMkLst>
        </pc:picChg>
      </pc:sldChg>
      <pc:sldChg chg="addSp modSp mod">
        <pc:chgData name="Dominik Weber" userId="4eb832d0-76a6-432c-bb81-94a2aa7a2139" providerId="ADAL" clId="{B1D51AE8-74B1-441A-A488-FFBC5F28D2B7}" dt="2024-02-16T07:24:34.224" v="492" actId="1076"/>
        <pc:sldMkLst>
          <pc:docMk/>
          <pc:sldMk cId="2032291512" sldId="320"/>
        </pc:sldMkLst>
        <pc:spChg chg="mod">
          <ac:chgData name="Dominik Weber" userId="4eb832d0-76a6-432c-bb81-94a2aa7a2139" providerId="ADAL" clId="{B1D51AE8-74B1-441A-A488-FFBC5F28D2B7}" dt="2024-02-16T07:24:10.532" v="488" actId="20577"/>
          <ac:spMkLst>
            <pc:docMk/>
            <pc:sldMk cId="2032291512" sldId="320"/>
            <ac:spMk id="7" creationId="{237E9EE6-4BF1-5CDE-D181-6CD8B50BD303}"/>
          </ac:spMkLst>
        </pc:spChg>
        <pc:picChg chg="add mod">
          <ac:chgData name="Dominik Weber" userId="4eb832d0-76a6-432c-bb81-94a2aa7a2139" providerId="ADAL" clId="{B1D51AE8-74B1-441A-A488-FFBC5F28D2B7}" dt="2024-02-16T07:24:34.224" v="492" actId="1076"/>
          <ac:picMkLst>
            <pc:docMk/>
            <pc:sldMk cId="2032291512" sldId="320"/>
            <ac:picMk id="3" creationId="{94953F47-2F92-22D9-B421-812CE2D6B230}"/>
          </ac:picMkLst>
        </pc:picChg>
      </pc:sldChg>
      <pc:sldChg chg="addSp modSp mod">
        <pc:chgData name="Dominik Weber" userId="4eb832d0-76a6-432c-bb81-94a2aa7a2139" providerId="ADAL" clId="{B1D51AE8-74B1-441A-A488-FFBC5F28D2B7}" dt="2024-02-16T07:26:13.179" v="496" actId="1076"/>
        <pc:sldMkLst>
          <pc:docMk/>
          <pc:sldMk cId="946584396" sldId="321"/>
        </pc:sldMkLst>
        <pc:picChg chg="add mod">
          <ac:chgData name="Dominik Weber" userId="4eb832d0-76a6-432c-bb81-94a2aa7a2139" providerId="ADAL" clId="{B1D51AE8-74B1-441A-A488-FFBC5F28D2B7}" dt="2024-02-16T07:26:13.179" v="496" actId="1076"/>
          <ac:picMkLst>
            <pc:docMk/>
            <pc:sldMk cId="946584396" sldId="321"/>
            <ac:picMk id="3" creationId="{630A351F-9D12-FBD5-E1AB-13883AE4D8F6}"/>
          </ac:picMkLst>
        </pc:picChg>
      </pc:sldChg>
      <pc:sldChg chg="modSp mod">
        <pc:chgData name="Dominik Weber" userId="4eb832d0-76a6-432c-bb81-94a2aa7a2139" providerId="ADAL" clId="{B1D51AE8-74B1-441A-A488-FFBC5F28D2B7}" dt="2024-02-16T08:19:22.242" v="747" actId="20577"/>
        <pc:sldMkLst>
          <pc:docMk/>
          <pc:sldMk cId="1713189822" sldId="322"/>
        </pc:sldMkLst>
        <pc:spChg chg="mod">
          <ac:chgData name="Dominik Weber" userId="4eb832d0-76a6-432c-bb81-94a2aa7a2139" providerId="ADAL" clId="{B1D51AE8-74B1-441A-A488-FFBC5F28D2B7}" dt="2024-02-16T08:19:22.242" v="747" actId="20577"/>
          <ac:spMkLst>
            <pc:docMk/>
            <pc:sldMk cId="1713189822" sldId="322"/>
            <ac:spMk id="7" creationId="{B4FE6D06-58F4-7A5A-EFAA-0809FFB23FBB}"/>
          </ac:spMkLst>
        </pc:spChg>
      </pc:sldChg>
      <pc:sldChg chg="addSp modSp mod modClrScheme chgLayout">
        <pc:chgData name="Dominik Weber" userId="4eb832d0-76a6-432c-bb81-94a2aa7a2139" providerId="ADAL" clId="{B1D51AE8-74B1-441A-A488-FFBC5F28D2B7}" dt="2024-02-16T08:22:29.070" v="956" actId="1076"/>
        <pc:sldMkLst>
          <pc:docMk/>
          <pc:sldMk cId="2027943849" sldId="324"/>
        </pc:sldMkLst>
        <pc:spChg chg="add mod ord">
          <ac:chgData name="Dominik Weber" userId="4eb832d0-76a6-432c-bb81-94a2aa7a2139" providerId="ADAL" clId="{B1D51AE8-74B1-441A-A488-FFBC5F28D2B7}" dt="2024-02-16T08:22:14.374" v="952" actId="700"/>
          <ac:spMkLst>
            <pc:docMk/>
            <pc:sldMk cId="2027943849" sldId="324"/>
            <ac:spMk id="4" creationId="{DAFEF1D3-80DE-8965-A8C2-083F4C2AF6AB}"/>
          </ac:spMkLst>
        </pc:spChg>
        <pc:spChg chg="mod ord">
          <ac:chgData name="Dominik Weber" userId="4eb832d0-76a6-432c-bb81-94a2aa7a2139" providerId="ADAL" clId="{B1D51AE8-74B1-441A-A488-FFBC5F28D2B7}" dt="2024-02-16T08:22:14.374" v="952" actId="700"/>
          <ac:spMkLst>
            <pc:docMk/>
            <pc:sldMk cId="2027943849" sldId="324"/>
            <ac:spMk id="5" creationId="{DB306BA0-4728-5CD6-F4E4-F91AC083AE36}"/>
          </ac:spMkLst>
        </pc:spChg>
        <pc:spChg chg="mod ord">
          <ac:chgData name="Dominik Weber" userId="4eb832d0-76a6-432c-bb81-94a2aa7a2139" providerId="ADAL" clId="{B1D51AE8-74B1-441A-A488-FFBC5F28D2B7}" dt="2024-02-16T08:22:14.374" v="952" actId="700"/>
          <ac:spMkLst>
            <pc:docMk/>
            <pc:sldMk cId="2027943849" sldId="324"/>
            <ac:spMk id="6" creationId="{C28BF2E3-5A18-6D73-3E01-597F2B7D7DD4}"/>
          </ac:spMkLst>
        </pc:spChg>
        <pc:spChg chg="mod ord">
          <ac:chgData name="Dominik Weber" userId="4eb832d0-76a6-432c-bb81-94a2aa7a2139" providerId="ADAL" clId="{B1D51AE8-74B1-441A-A488-FFBC5F28D2B7}" dt="2024-02-16T08:22:14.374" v="952" actId="700"/>
          <ac:spMkLst>
            <pc:docMk/>
            <pc:sldMk cId="2027943849" sldId="324"/>
            <ac:spMk id="7" creationId="{175ACAE8-CA17-C414-6BE4-FC3B6787A5AC}"/>
          </ac:spMkLst>
        </pc:spChg>
        <pc:spChg chg="mod ord">
          <ac:chgData name="Dominik Weber" userId="4eb832d0-76a6-432c-bb81-94a2aa7a2139" providerId="ADAL" clId="{B1D51AE8-74B1-441A-A488-FFBC5F28D2B7}" dt="2024-02-16T08:22:14.374" v="952" actId="700"/>
          <ac:spMkLst>
            <pc:docMk/>
            <pc:sldMk cId="2027943849" sldId="324"/>
            <ac:spMk id="8" creationId="{2D46ABBE-B623-7DFB-6B76-94AAD8BD6198}"/>
          </ac:spMkLst>
        </pc:spChg>
        <pc:picChg chg="add mod">
          <ac:chgData name="Dominik Weber" userId="4eb832d0-76a6-432c-bb81-94a2aa7a2139" providerId="ADAL" clId="{B1D51AE8-74B1-441A-A488-FFBC5F28D2B7}" dt="2024-02-16T08:22:29.070" v="956" actId="1076"/>
          <ac:picMkLst>
            <pc:docMk/>
            <pc:sldMk cId="2027943849" sldId="324"/>
            <ac:picMk id="3" creationId="{32F6E2A7-6574-C702-0D37-819480E9CA81}"/>
          </ac:picMkLst>
        </pc:picChg>
      </pc:sldChg>
      <pc:sldChg chg="addSp delSp modSp mod">
        <pc:chgData name="Dominik Weber" userId="4eb832d0-76a6-432c-bb81-94a2aa7a2139" providerId="ADAL" clId="{B1D51AE8-74B1-441A-A488-FFBC5F28D2B7}" dt="2024-02-16T08:23:44.534" v="961" actId="1076"/>
        <pc:sldMkLst>
          <pc:docMk/>
          <pc:sldMk cId="3473929344" sldId="325"/>
        </pc:sldMkLst>
        <pc:picChg chg="add del mod">
          <ac:chgData name="Dominik Weber" userId="4eb832d0-76a6-432c-bb81-94a2aa7a2139" providerId="ADAL" clId="{B1D51AE8-74B1-441A-A488-FFBC5F28D2B7}" dt="2024-02-16T08:23:22.128" v="959" actId="478"/>
          <ac:picMkLst>
            <pc:docMk/>
            <pc:sldMk cId="3473929344" sldId="325"/>
            <ac:picMk id="3" creationId="{3E0B4D16-67D3-39E5-F071-F31588740A2E}"/>
          </ac:picMkLst>
        </pc:picChg>
        <pc:picChg chg="add mod">
          <ac:chgData name="Dominik Weber" userId="4eb832d0-76a6-432c-bb81-94a2aa7a2139" providerId="ADAL" clId="{B1D51AE8-74B1-441A-A488-FFBC5F28D2B7}" dt="2024-02-16T08:23:44.534" v="961" actId="1076"/>
          <ac:picMkLst>
            <pc:docMk/>
            <pc:sldMk cId="3473929344" sldId="325"/>
            <ac:picMk id="9" creationId="{0FD78AA4-A8C7-32B9-2B41-CFAA4A77764A}"/>
          </ac:picMkLst>
        </pc:picChg>
      </pc:sldChg>
      <pc:sldChg chg="addSp modSp mod">
        <pc:chgData name="Dominik Weber" userId="4eb832d0-76a6-432c-bb81-94a2aa7a2139" providerId="ADAL" clId="{B1D51AE8-74B1-441A-A488-FFBC5F28D2B7}" dt="2024-02-16T08:27:33.608" v="1348" actId="1076"/>
        <pc:sldMkLst>
          <pc:docMk/>
          <pc:sldMk cId="1840970292" sldId="326"/>
        </pc:sldMkLst>
        <pc:spChg chg="mod">
          <ac:chgData name="Dominik Weber" userId="4eb832d0-76a6-432c-bb81-94a2aa7a2139" providerId="ADAL" clId="{B1D51AE8-74B1-441A-A488-FFBC5F28D2B7}" dt="2024-02-16T08:27:28.607" v="1346" actId="20577"/>
          <ac:spMkLst>
            <pc:docMk/>
            <pc:sldMk cId="1840970292" sldId="326"/>
            <ac:spMk id="7" creationId="{49ADBDB5-0C7D-579A-ABD0-03071F46C8BF}"/>
          </ac:spMkLst>
        </pc:spChg>
        <pc:picChg chg="add mod">
          <ac:chgData name="Dominik Weber" userId="4eb832d0-76a6-432c-bb81-94a2aa7a2139" providerId="ADAL" clId="{B1D51AE8-74B1-441A-A488-FFBC5F28D2B7}" dt="2024-02-16T08:27:33.608" v="1348" actId="1076"/>
          <ac:picMkLst>
            <pc:docMk/>
            <pc:sldMk cId="1840970292" sldId="326"/>
            <ac:picMk id="3" creationId="{C75CBD06-13C2-8E08-DACD-245F004B115B}"/>
          </ac:picMkLst>
        </pc:picChg>
      </pc:sldChg>
      <pc:sldChg chg="addSp modSp mod modClrScheme chgLayout">
        <pc:chgData name="Dominik Weber" userId="4eb832d0-76a6-432c-bb81-94a2aa7a2139" providerId="ADAL" clId="{B1D51AE8-74B1-441A-A488-FFBC5F28D2B7}" dt="2024-02-16T08:26:16.358" v="1180" actId="1076"/>
        <pc:sldMkLst>
          <pc:docMk/>
          <pc:sldMk cId="2807011766" sldId="327"/>
        </pc:sldMkLst>
        <pc:spChg chg="add mod ord">
          <ac:chgData name="Dominik Weber" userId="4eb832d0-76a6-432c-bb81-94a2aa7a2139" providerId="ADAL" clId="{B1D51AE8-74B1-441A-A488-FFBC5F28D2B7}" dt="2024-02-16T08:26:12.913" v="1179" actId="700"/>
          <ac:spMkLst>
            <pc:docMk/>
            <pc:sldMk cId="2807011766" sldId="327"/>
            <ac:spMk id="4" creationId="{7900FC4C-B437-F22B-5C53-7AEC7B7562FA}"/>
          </ac:spMkLst>
        </pc:spChg>
        <pc:spChg chg="mod ord">
          <ac:chgData name="Dominik Weber" userId="4eb832d0-76a6-432c-bb81-94a2aa7a2139" providerId="ADAL" clId="{B1D51AE8-74B1-441A-A488-FFBC5F28D2B7}" dt="2024-02-16T08:26:12.913" v="1179" actId="700"/>
          <ac:spMkLst>
            <pc:docMk/>
            <pc:sldMk cId="2807011766" sldId="327"/>
            <ac:spMk id="5" creationId="{1C092CCA-3D2D-E314-25C3-A1D15A5AD3A7}"/>
          </ac:spMkLst>
        </pc:spChg>
        <pc:spChg chg="mod ord">
          <ac:chgData name="Dominik Weber" userId="4eb832d0-76a6-432c-bb81-94a2aa7a2139" providerId="ADAL" clId="{B1D51AE8-74B1-441A-A488-FFBC5F28D2B7}" dt="2024-02-16T08:26:12.913" v="1179" actId="700"/>
          <ac:spMkLst>
            <pc:docMk/>
            <pc:sldMk cId="2807011766" sldId="327"/>
            <ac:spMk id="6" creationId="{9678D5E6-1F23-7AF1-3D71-2BBF931BB9AC}"/>
          </ac:spMkLst>
        </pc:spChg>
        <pc:spChg chg="mod ord">
          <ac:chgData name="Dominik Weber" userId="4eb832d0-76a6-432c-bb81-94a2aa7a2139" providerId="ADAL" clId="{B1D51AE8-74B1-441A-A488-FFBC5F28D2B7}" dt="2024-02-16T08:26:12.913" v="1179" actId="700"/>
          <ac:spMkLst>
            <pc:docMk/>
            <pc:sldMk cId="2807011766" sldId="327"/>
            <ac:spMk id="7" creationId="{675434A6-4DAD-4B38-AA54-70650D466A6B}"/>
          </ac:spMkLst>
        </pc:spChg>
        <pc:spChg chg="mod ord">
          <ac:chgData name="Dominik Weber" userId="4eb832d0-76a6-432c-bb81-94a2aa7a2139" providerId="ADAL" clId="{B1D51AE8-74B1-441A-A488-FFBC5F28D2B7}" dt="2024-02-16T08:26:12.913" v="1179" actId="700"/>
          <ac:spMkLst>
            <pc:docMk/>
            <pc:sldMk cId="2807011766" sldId="327"/>
            <ac:spMk id="8" creationId="{A44A6A42-E913-5591-154F-4A95C8968420}"/>
          </ac:spMkLst>
        </pc:spChg>
        <pc:picChg chg="add mod">
          <ac:chgData name="Dominik Weber" userId="4eb832d0-76a6-432c-bb81-94a2aa7a2139" providerId="ADAL" clId="{B1D51AE8-74B1-441A-A488-FFBC5F28D2B7}" dt="2024-02-16T08:26:16.358" v="1180" actId="1076"/>
          <ac:picMkLst>
            <pc:docMk/>
            <pc:sldMk cId="2807011766" sldId="327"/>
            <ac:picMk id="3" creationId="{25B381C2-E2EB-430B-68B0-56C193E8CF2C}"/>
          </ac:picMkLst>
        </pc:picChg>
      </pc:sldChg>
      <pc:sldChg chg="addSp modSp">
        <pc:chgData name="Dominik Weber" userId="4eb832d0-76a6-432c-bb81-94a2aa7a2139" providerId="ADAL" clId="{B1D51AE8-74B1-441A-A488-FFBC5F28D2B7}" dt="2024-02-16T08:28:14.891" v="1352" actId="1076"/>
        <pc:sldMkLst>
          <pc:docMk/>
          <pc:sldMk cId="1733549957" sldId="328"/>
        </pc:sldMkLst>
        <pc:picChg chg="add mod">
          <ac:chgData name="Dominik Weber" userId="4eb832d0-76a6-432c-bb81-94a2aa7a2139" providerId="ADAL" clId="{B1D51AE8-74B1-441A-A488-FFBC5F28D2B7}" dt="2024-02-16T08:28:14.891" v="1352" actId="1076"/>
          <ac:picMkLst>
            <pc:docMk/>
            <pc:sldMk cId="1733549957" sldId="328"/>
            <ac:picMk id="1026" creationId="{62EB8568-A9DA-BC7F-283C-6EDEE2A3911F}"/>
          </ac:picMkLst>
        </pc:picChg>
      </pc:sldChg>
      <pc:sldChg chg="addSp modSp mod modClrScheme chgLayout">
        <pc:chgData name="Dominik Weber" userId="4eb832d0-76a6-432c-bb81-94a2aa7a2139" providerId="ADAL" clId="{B1D51AE8-74B1-441A-A488-FFBC5F28D2B7}" dt="2024-02-16T08:28:48.821" v="1355" actId="1076"/>
        <pc:sldMkLst>
          <pc:docMk/>
          <pc:sldMk cId="2813824700" sldId="329"/>
        </pc:sldMkLst>
        <pc:spChg chg="add mod ord">
          <ac:chgData name="Dominik Weber" userId="4eb832d0-76a6-432c-bb81-94a2aa7a2139" providerId="ADAL" clId="{B1D51AE8-74B1-441A-A488-FFBC5F28D2B7}" dt="2024-02-16T08:28:44.949" v="1353" actId="700"/>
          <ac:spMkLst>
            <pc:docMk/>
            <pc:sldMk cId="2813824700" sldId="329"/>
            <ac:spMk id="2" creationId="{09C1E762-AE9F-2DA1-1A16-55626D85E9A2}"/>
          </ac:spMkLst>
        </pc:spChg>
        <pc:spChg chg="mod ord">
          <ac:chgData name="Dominik Weber" userId="4eb832d0-76a6-432c-bb81-94a2aa7a2139" providerId="ADAL" clId="{B1D51AE8-74B1-441A-A488-FFBC5F28D2B7}" dt="2024-02-16T08:28:44.949" v="1353" actId="700"/>
          <ac:spMkLst>
            <pc:docMk/>
            <pc:sldMk cId="2813824700" sldId="329"/>
            <ac:spMk id="5" creationId="{E496D1C7-8A64-A917-FB36-40052FBC41DE}"/>
          </ac:spMkLst>
        </pc:spChg>
        <pc:spChg chg="mod ord">
          <ac:chgData name="Dominik Weber" userId="4eb832d0-76a6-432c-bb81-94a2aa7a2139" providerId="ADAL" clId="{B1D51AE8-74B1-441A-A488-FFBC5F28D2B7}" dt="2024-02-16T08:28:44.949" v="1353" actId="700"/>
          <ac:spMkLst>
            <pc:docMk/>
            <pc:sldMk cId="2813824700" sldId="329"/>
            <ac:spMk id="6" creationId="{DBB3669F-40B5-2EE2-B503-E8150C167737}"/>
          </ac:spMkLst>
        </pc:spChg>
        <pc:spChg chg="mod ord">
          <ac:chgData name="Dominik Weber" userId="4eb832d0-76a6-432c-bb81-94a2aa7a2139" providerId="ADAL" clId="{B1D51AE8-74B1-441A-A488-FFBC5F28D2B7}" dt="2024-02-16T08:28:44.949" v="1353" actId="700"/>
          <ac:spMkLst>
            <pc:docMk/>
            <pc:sldMk cId="2813824700" sldId="329"/>
            <ac:spMk id="7" creationId="{2606B330-B3B8-6C4E-99B3-5599D499D4B1}"/>
          </ac:spMkLst>
        </pc:spChg>
        <pc:spChg chg="mod ord">
          <ac:chgData name="Dominik Weber" userId="4eb832d0-76a6-432c-bb81-94a2aa7a2139" providerId="ADAL" clId="{B1D51AE8-74B1-441A-A488-FFBC5F28D2B7}" dt="2024-02-16T08:28:44.949" v="1353" actId="700"/>
          <ac:spMkLst>
            <pc:docMk/>
            <pc:sldMk cId="2813824700" sldId="329"/>
            <ac:spMk id="8" creationId="{5F34F761-6D85-6296-1981-0F4C81EF6A14}"/>
          </ac:spMkLst>
        </pc:spChg>
        <pc:picChg chg="add mod">
          <ac:chgData name="Dominik Weber" userId="4eb832d0-76a6-432c-bb81-94a2aa7a2139" providerId="ADAL" clId="{B1D51AE8-74B1-441A-A488-FFBC5F28D2B7}" dt="2024-02-16T08:28:48.821" v="1355" actId="1076"/>
          <ac:picMkLst>
            <pc:docMk/>
            <pc:sldMk cId="2813824700" sldId="329"/>
            <ac:picMk id="4" creationId="{703D2FD8-B820-DEED-58CD-312A6AE9D79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A100-ADA8-40D8-9833-2B6F6E1407FF}" type="datetimeFigureOut">
              <a:rPr lang="de-DE" sz="1000" smtClean="0"/>
              <a:t>09.04.2024</a:t>
            </a:fld>
            <a:endParaRPr lang="de-DE" sz="10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BF972-34A1-48A3-9669-6D737DCAFFF5}" type="slidenum">
              <a:rPr lang="de-DE" sz="1000" smtClean="0"/>
              <a:t>‹Nr.›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2106106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981D06A-F6D1-479A-A566-715A0CE36CD1}" type="datetimeFigureOut">
              <a:rPr lang="de-DE" smtClean="0"/>
              <a:pPr/>
              <a:t>09.04.2024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382587" y="4343400"/>
            <a:ext cx="6092825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EB3C7298-7484-406B-A720-81854D6B4D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9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0"/>
      </a:spcBef>
      <a:spcAft>
        <a:spcPts val="60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0" indent="0" algn="l" defTabSz="914400" rtl="0" eaLnBrk="1" latinLnBrk="0" hangingPunct="1">
      <a:spcBef>
        <a:spcPts val="0"/>
      </a:spcBef>
      <a:spcAft>
        <a:spcPts val="60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Die Titelfolie bereits während der Einwahl der Teilnehmer anzeigen, in dem die Bildschirmübertragung gestartet und dann sofort pausiert wird!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7298-7484-406B-A720-81854D6B4D4D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84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FAAEF037-4EDE-436D-840D-3AD1CA4659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10"/>
            <a:ext cx="12205997" cy="68581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693738" y="2970210"/>
            <a:ext cx="10798968" cy="1431923"/>
          </a:xfrm>
          <a:prstGeom prst="rect">
            <a:avLst/>
          </a:prstGeom>
        </p:spPr>
        <p:txBody>
          <a:bodyPr/>
          <a:lstStyle>
            <a:lvl1pPr algn="ctr">
              <a:defRPr sz="4800" b="1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693738" y="1311989"/>
            <a:ext cx="10801350" cy="1341782"/>
          </a:xfrm>
          <a:prstGeom prst="rect">
            <a:avLst/>
          </a:prstGeom>
        </p:spPr>
        <p:txBody>
          <a:bodyPr anchor="b"/>
          <a:lstStyle>
            <a:lvl1pPr marL="0" indent="0" algn="ctr">
              <a:spcAft>
                <a:spcPts val="0"/>
              </a:spcAft>
              <a:buNone/>
              <a:defRPr sz="2800" b="0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ctr">
              <a:buNone/>
              <a:defRPr sz="2800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800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800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800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800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800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800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8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Master-Untertitelformat bearbeiten</a:t>
            </a:r>
          </a:p>
        </p:txBody>
      </p:sp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409700" y="5041900"/>
            <a:ext cx="8802688" cy="3932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de-DE" dirty="0"/>
              <a:t>Name Referent | Funktion </a:t>
            </a:r>
          </a:p>
          <a:p>
            <a:pPr lvl="0"/>
            <a:endParaRPr lang="de-DE" dirty="0"/>
          </a:p>
        </p:txBody>
      </p:sp>
      <p:sp>
        <p:nvSpPr>
          <p:cNvPr id="45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409700" y="5587525"/>
            <a:ext cx="8802688" cy="393225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de-DE" dirty="0"/>
              <a:t>Anlass | Datum</a:t>
            </a:r>
          </a:p>
          <a:p>
            <a:pPr lvl="0"/>
            <a:endParaRPr lang="de-DE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1B560B9E-4971-4D17-AA5E-0FA087E5C2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75" y="353638"/>
            <a:ext cx="2379638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2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rvorhe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 bwMode="gray">
          <a:xfrm>
            <a:off x="0" y="0"/>
            <a:ext cx="1219041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dirty="0" err="1">
              <a:solidFill>
                <a:schemeClr val="bg1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4550734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bg1"/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bg1"/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bg1"/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te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9938" cy="6864079"/>
          </a:xfrm>
          <a:prstGeom prst="rect">
            <a:avLst/>
          </a:prstGeom>
        </p:spPr>
      </p:pic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Es begrüßen Sie heute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41" hasCustomPrompt="1"/>
          </p:nvPr>
        </p:nvSpPr>
        <p:spPr>
          <a:xfrm>
            <a:off x="1050673" y="1781905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" hasCustomPrompt="1"/>
          </p:nvPr>
        </p:nvSpPr>
        <p:spPr>
          <a:xfrm>
            <a:off x="700679" y="4146316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43" hasCustomPrompt="1"/>
          </p:nvPr>
        </p:nvSpPr>
        <p:spPr>
          <a:xfrm>
            <a:off x="3671933" y="2773419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44" hasCustomPrompt="1"/>
          </p:nvPr>
        </p:nvSpPr>
        <p:spPr>
          <a:xfrm>
            <a:off x="3321939" y="5137830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6567693" y="2312214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5" name="Textplatzhalter 3"/>
          <p:cNvSpPr>
            <a:spLocks noGrp="1"/>
          </p:cNvSpPr>
          <p:nvPr>
            <p:ph type="body" sz="quarter" idx="46" hasCustomPrompt="1"/>
          </p:nvPr>
        </p:nvSpPr>
        <p:spPr>
          <a:xfrm>
            <a:off x="6217699" y="4676625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47" hasCustomPrompt="1"/>
          </p:nvPr>
        </p:nvSpPr>
        <p:spPr>
          <a:xfrm>
            <a:off x="9166979" y="3227904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7" name="Textplatzhalter 3"/>
          <p:cNvSpPr>
            <a:spLocks noGrp="1"/>
          </p:cNvSpPr>
          <p:nvPr>
            <p:ph type="body" sz="quarter" idx="48" hasCustomPrompt="1"/>
          </p:nvPr>
        </p:nvSpPr>
        <p:spPr>
          <a:xfrm>
            <a:off x="8816985" y="5592315"/>
            <a:ext cx="2878867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8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t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9938" cy="6864079"/>
          </a:xfrm>
          <a:prstGeom prst="rect">
            <a:avLst/>
          </a:prstGeom>
        </p:spPr>
      </p:pic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Es begrüßen Sie heute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41" hasCustomPrompt="1"/>
          </p:nvPr>
        </p:nvSpPr>
        <p:spPr>
          <a:xfrm>
            <a:off x="1526772" y="2896751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" hasCustomPrompt="1"/>
          </p:nvPr>
        </p:nvSpPr>
        <p:spPr>
          <a:xfrm>
            <a:off x="1120278" y="5248879"/>
            <a:ext cx="2981579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43" hasCustomPrompt="1"/>
          </p:nvPr>
        </p:nvSpPr>
        <p:spPr>
          <a:xfrm>
            <a:off x="5165875" y="2346247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44" hasCustomPrompt="1"/>
          </p:nvPr>
        </p:nvSpPr>
        <p:spPr>
          <a:xfrm>
            <a:off x="4759381" y="4698375"/>
            <a:ext cx="2981579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8786325" y="2896751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5" name="Textplatzhalter 3"/>
          <p:cNvSpPr>
            <a:spLocks noGrp="1"/>
          </p:cNvSpPr>
          <p:nvPr>
            <p:ph type="body" sz="quarter" idx="46" hasCustomPrompt="1"/>
          </p:nvPr>
        </p:nvSpPr>
        <p:spPr>
          <a:xfrm>
            <a:off x="8379831" y="5248879"/>
            <a:ext cx="2981579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6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t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"/>
            <a:ext cx="12199938" cy="6864079"/>
          </a:xfrm>
          <a:prstGeom prst="rect">
            <a:avLst/>
          </a:prstGeom>
        </p:spPr>
      </p:pic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Es begrüßen Sie heute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43" hasCustomPrompt="1"/>
          </p:nvPr>
        </p:nvSpPr>
        <p:spPr>
          <a:xfrm>
            <a:off x="2993113" y="2335457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44" hasCustomPrompt="1"/>
          </p:nvPr>
        </p:nvSpPr>
        <p:spPr>
          <a:xfrm>
            <a:off x="2552700" y="4659721"/>
            <a:ext cx="3217692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6904712" y="2351600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5" name="Textplatzhalter 3"/>
          <p:cNvSpPr>
            <a:spLocks noGrp="1"/>
          </p:cNvSpPr>
          <p:nvPr>
            <p:ph type="body" sz="quarter" idx="46" hasCustomPrompt="1"/>
          </p:nvPr>
        </p:nvSpPr>
        <p:spPr>
          <a:xfrm>
            <a:off x="6464299" y="4659721"/>
            <a:ext cx="3217692" cy="785471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Name</a:t>
            </a:r>
          </a:p>
          <a:p>
            <a:pPr lvl="0"/>
            <a:r>
              <a:rPr lang="de-DE" dirty="0"/>
              <a:t>Funktion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4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86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7"/>
          </p:nvPr>
        </p:nvSpPr>
        <p:spPr>
          <a:xfrm>
            <a:off x="940526" y="2728632"/>
            <a:ext cx="1733005" cy="251677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8079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919416"/>
            <a:ext cx="10822650" cy="4458674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26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 für 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544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ächiges hel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0413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98" y="3791808"/>
            <a:ext cx="5553064" cy="1865327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 anchor="ctr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291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ächiges dunk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0413" cy="6858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198" y="3791808"/>
            <a:ext cx="5553064" cy="1865327"/>
          </a:xfrm>
          <a:prstGeom prst="rect">
            <a:avLst/>
          </a:prstGeom>
          <a:solidFill>
            <a:srgbClr val="D9D9D9">
              <a:alpha val="67059"/>
            </a:srgbClr>
          </a:solidFill>
        </p:spPr>
        <p:txBody>
          <a:bodyPr lIns="180000" tIns="180000" rIns="180000" bIns="180000" anchor="ctr"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27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922804"/>
            <a:ext cx="5250859" cy="4379272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0" name="Inhaltsplatzhalter 4"/>
          <p:cNvSpPr>
            <a:spLocks noGrp="1"/>
          </p:cNvSpPr>
          <p:nvPr>
            <p:ph sz="quarter" idx="18" hasCustomPrompt="1"/>
          </p:nvPr>
        </p:nvSpPr>
        <p:spPr>
          <a:xfrm>
            <a:off x="6262028" y="1922804"/>
            <a:ext cx="5250859" cy="4379272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6"/>
          </p:nvPr>
        </p:nvSpPr>
        <p:spPr bwMode="gray">
          <a:xfrm>
            <a:off x="6239669" y="1924340"/>
            <a:ext cx="5255419" cy="4442258"/>
          </a:xfrm>
          <a:prstGeom prst="rect">
            <a:avLst/>
          </a:prstGeom>
        </p:spPr>
        <p:txBody>
          <a:bodyPr tIns="0" bIns="540000" anchor="ctr"/>
          <a:lstStyle>
            <a:lvl1pPr algn="ctr"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8" y="1922804"/>
            <a:ext cx="5250859" cy="4378079"/>
          </a:xfrm>
        </p:spPr>
        <p:txBody>
          <a:bodyPr/>
          <a:lstStyle>
            <a:lvl1pPr marL="342900" indent="-3429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742950" indent="-28575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 marL="11430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3pPr>
            <a:lvl4pPr marL="16002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962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477308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894948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744880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2168975" y="3191551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0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4270293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687933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537865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3" name="Textplatzhalter 6"/>
          <p:cNvSpPr>
            <a:spLocks noGrp="1"/>
          </p:cNvSpPr>
          <p:nvPr>
            <p:ph type="body" sz="quarter" idx="43"/>
          </p:nvPr>
        </p:nvSpPr>
        <p:spPr>
          <a:xfrm>
            <a:off x="2169263" y="4984536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477308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894948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744880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55" name="Textplatzhalter 6"/>
          <p:cNvSpPr>
            <a:spLocks noGrp="1"/>
          </p:cNvSpPr>
          <p:nvPr>
            <p:ph type="body" sz="quarter" idx="46"/>
          </p:nvPr>
        </p:nvSpPr>
        <p:spPr>
          <a:xfrm>
            <a:off x="7560598" y="3191551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4270293"/>
            <a:ext cx="5238935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687933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537865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cap="all" baseline="0" dirty="0">
                <a:solidFill>
                  <a:schemeClr val="accent5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59" name="Textplatzhalter 6"/>
          <p:cNvSpPr>
            <a:spLocks noGrp="1"/>
          </p:cNvSpPr>
          <p:nvPr>
            <p:ph type="body" sz="quarter" idx="49"/>
          </p:nvPr>
        </p:nvSpPr>
        <p:spPr>
          <a:xfrm>
            <a:off x="7560598" y="4984536"/>
            <a:ext cx="3394336" cy="77370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5"/>
              </a:buClr>
              <a:buFont typeface="Arial" panose="020B0604020202020204" pitchFamily="34" charset="0"/>
              <a:buNone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6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065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5115" y="4716339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35614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ect">
            <a:avLst/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35614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2798706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3770342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2798706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50B5894-2507-D04E-80EF-C9C10B7AE680}"/>
              </a:ext>
            </a:extLst>
          </p:cNvPr>
          <p:cNvSpPr/>
          <p:nvPr userDrawn="1"/>
        </p:nvSpPr>
        <p:spPr>
          <a:xfrm>
            <a:off x="5757332" y="3770342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332" y="4716339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23870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3201794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9B77A34C-AF12-A840-9215-DF5F4DCB3BA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418197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5110875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1127245" y="2031950"/>
            <a:ext cx="1406525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4"/>
            <a:ext cx="2096730" cy="6026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21251" y="2871064"/>
            <a:ext cx="2080988" cy="61709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3" name="Textplatzhalter 39"/>
          <p:cNvSpPr>
            <a:spLocks noGrp="1"/>
          </p:cNvSpPr>
          <p:nvPr>
            <p:ph type="body" sz="quarter" idx="16"/>
          </p:nvPr>
        </p:nvSpPr>
        <p:spPr>
          <a:xfrm>
            <a:off x="3103810" y="3862699"/>
            <a:ext cx="2105623" cy="6056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12355" y="4814330"/>
            <a:ext cx="2089883" cy="6037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62233" y="5682233"/>
            <a:ext cx="2211207" cy="79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66618" y="5682233"/>
            <a:ext cx="5765995" cy="792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39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71534" y="6075128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platzhalter 39"/>
          <p:cNvSpPr>
            <a:spLocks noGrp="1"/>
          </p:cNvSpPr>
          <p:nvPr>
            <p:ph type="body" sz="quarter" idx="22"/>
          </p:nvPr>
        </p:nvSpPr>
        <p:spPr>
          <a:xfrm>
            <a:off x="3119473" y="5787128"/>
            <a:ext cx="2096729" cy="607594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910261" y="1922803"/>
            <a:ext cx="5350764" cy="62542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910261" y="2881777"/>
            <a:ext cx="5350764" cy="64020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9" name="Textplatzhalter 7"/>
          <p:cNvSpPr>
            <a:spLocks noGrp="1"/>
          </p:cNvSpPr>
          <p:nvPr>
            <p:ph type="body" sz="quarter" idx="31"/>
          </p:nvPr>
        </p:nvSpPr>
        <p:spPr>
          <a:xfrm>
            <a:off x="5888767" y="3862699"/>
            <a:ext cx="5350764" cy="6056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8767" y="4814329"/>
            <a:ext cx="5350764" cy="6037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1" name="Textplatzhalter 7"/>
          <p:cNvSpPr>
            <a:spLocks noGrp="1"/>
          </p:cNvSpPr>
          <p:nvPr>
            <p:ph type="body" sz="quarter" idx="33"/>
          </p:nvPr>
        </p:nvSpPr>
        <p:spPr>
          <a:xfrm>
            <a:off x="5888767" y="5710737"/>
            <a:ext cx="5350764" cy="68398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6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7" name="Textplatzhalter 2"/>
          <p:cNvSpPr>
            <a:spLocks noGrp="1"/>
          </p:cNvSpPr>
          <p:nvPr>
            <p:ph type="body" sz="quarter" idx="34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687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5451" y="5393389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35614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ect">
            <a:avLst/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35614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020898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4206179"/>
            <a:ext cx="2211207" cy="10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020898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50B5894-2507-D04E-80EF-C9C10B7AE680}"/>
              </a:ext>
            </a:extLst>
          </p:cNvPr>
          <p:cNvSpPr/>
          <p:nvPr userDrawn="1"/>
        </p:nvSpPr>
        <p:spPr>
          <a:xfrm>
            <a:off x="5757332" y="4206179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5393389"/>
            <a:ext cx="5765995" cy="1080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40107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3560722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18">
            <a:extLst>
              <a:ext uri="{FF2B5EF4-FFF2-40B4-BE49-F238E27FC236}">
                <a16:creationId xmlns:a16="http://schemas.microsoft.com/office/drawing/2014/main" id="{9B77A34C-AF12-A840-9215-DF5F4DCB3BA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478018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2" y="5941747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1127245" y="2031950"/>
            <a:ext cx="1406525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4"/>
            <a:ext cx="2096730" cy="8824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21251" y="3144532"/>
            <a:ext cx="2080988" cy="8549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3" name="Textplatzhalter 39"/>
          <p:cNvSpPr>
            <a:spLocks noGrp="1"/>
          </p:cNvSpPr>
          <p:nvPr>
            <p:ph type="body" sz="quarter" idx="16"/>
          </p:nvPr>
        </p:nvSpPr>
        <p:spPr>
          <a:xfrm>
            <a:off x="3103810" y="4307080"/>
            <a:ext cx="2105623" cy="91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12691" y="5494946"/>
            <a:ext cx="2089883" cy="88215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910261" y="1922803"/>
            <a:ext cx="5350764" cy="89485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910261" y="3118858"/>
            <a:ext cx="5350764" cy="880574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9" name="Textplatzhalter 7"/>
          <p:cNvSpPr>
            <a:spLocks noGrp="1"/>
          </p:cNvSpPr>
          <p:nvPr>
            <p:ph type="body" sz="quarter" idx="31"/>
          </p:nvPr>
        </p:nvSpPr>
        <p:spPr>
          <a:xfrm>
            <a:off x="5888767" y="4304141"/>
            <a:ext cx="5350764" cy="88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489422"/>
            <a:ext cx="5350764" cy="8876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6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7" name="Textplatzhalter 2"/>
          <p:cNvSpPr>
            <a:spLocks noGrp="1"/>
          </p:cNvSpPr>
          <p:nvPr>
            <p:ph type="body" sz="quarter" idx="34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5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755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5451" y="4991735"/>
            <a:ext cx="2211207" cy="147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35614"/>
            <a:ext cx="5765995" cy="1476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ect">
            <a:avLst/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35614"/>
            <a:ext cx="2211207" cy="147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422551"/>
            <a:ext cx="2211207" cy="147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422551"/>
            <a:ext cx="5765995" cy="1476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4991735"/>
            <a:ext cx="5765995" cy="1476000"/>
          </a:xfrm>
          <a:prstGeom prst="rect">
            <a:avLst/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60617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4167473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2" y="5762285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1127245" y="2031950"/>
            <a:ext cx="1406525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4"/>
            <a:ext cx="2096730" cy="1307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21251" y="3546184"/>
            <a:ext cx="2080988" cy="12650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12691" y="5093292"/>
            <a:ext cx="2089883" cy="13075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1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910261" y="1922802"/>
            <a:ext cx="5350764" cy="13075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910261" y="3520511"/>
            <a:ext cx="5350764" cy="1290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087768"/>
            <a:ext cx="5350764" cy="1313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6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7" name="Textplatzhalter 2"/>
          <p:cNvSpPr>
            <a:spLocks noGrp="1"/>
          </p:cNvSpPr>
          <p:nvPr>
            <p:ph type="body" sz="quarter" idx="34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2" y="1998740"/>
            <a:ext cx="3159227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38AFF41-88FA-B446-8B8D-9D84E27171F3}"/>
              </a:ext>
            </a:extLst>
          </p:cNvPr>
          <p:cNvSpPr/>
          <p:nvPr userDrawn="1"/>
        </p:nvSpPr>
        <p:spPr>
          <a:xfrm>
            <a:off x="4362125" y="1998740"/>
            <a:ext cx="3155549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1998741"/>
            <a:ext cx="3160503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91D98D1-5129-4645-8D10-5C54F6226252}"/>
              </a:ext>
            </a:extLst>
          </p:cNvPr>
          <p:cNvSpPr/>
          <p:nvPr userDrawn="1"/>
        </p:nvSpPr>
        <p:spPr>
          <a:xfrm>
            <a:off x="700392" y="4016812"/>
            <a:ext cx="3152574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DC8382A-E247-CF4A-99AA-03DF86F04380}"/>
              </a:ext>
            </a:extLst>
          </p:cNvPr>
          <p:cNvSpPr/>
          <p:nvPr userDrawn="1"/>
        </p:nvSpPr>
        <p:spPr>
          <a:xfrm>
            <a:off x="4362125" y="4016812"/>
            <a:ext cx="3155549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081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1927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4016912"/>
            <a:ext cx="3160503" cy="15488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42007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0462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6550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6491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9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64909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795718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1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2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6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stellung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936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2781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3237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4083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3237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4083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51362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9817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51362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9817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50549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9004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25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74046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73452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73451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80426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4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9786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9786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5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7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72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ildplatzhalter 20"/>
          <p:cNvSpPr>
            <a:spLocks noGrp="1"/>
          </p:cNvSpPr>
          <p:nvPr>
            <p:ph type="pic" sz="quarter" idx="17" hasCustomPrompt="1"/>
          </p:nvPr>
        </p:nvSpPr>
        <p:spPr>
          <a:xfrm>
            <a:off x="704916" y="2698000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0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700678" y="2151775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22" name="Textplatzhalter 30"/>
          <p:cNvSpPr>
            <a:spLocks noGrp="1"/>
          </p:cNvSpPr>
          <p:nvPr>
            <p:ph type="body" sz="quarter" idx="30"/>
          </p:nvPr>
        </p:nvSpPr>
        <p:spPr>
          <a:xfrm>
            <a:off x="712424" y="4120968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4" name="Bildplatzhalter 20"/>
          <p:cNvSpPr>
            <a:spLocks noGrp="1"/>
          </p:cNvSpPr>
          <p:nvPr>
            <p:ph type="pic" sz="quarter" idx="31" hasCustomPrompt="1"/>
          </p:nvPr>
        </p:nvSpPr>
        <p:spPr>
          <a:xfrm>
            <a:off x="3514660" y="2698000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5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3510422" y="2151775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26" name="Textplatzhalter 30"/>
          <p:cNvSpPr>
            <a:spLocks noGrp="1"/>
          </p:cNvSpPr>
          <p:nvPr>
            <p:ph type="body" sz="quarter" idx="33"/>
          </p:nvPr>
        </p:nvSpPr>
        <p:spPr>
          <a:xfrm>
            <a:off x="3522168" y="4120968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7" name="Bildplatzhalter 20"/>
          <p:cNvSpPr>
            <a:spLocks noGrp="1"/>
          </p:cNvSpPr>
          <p:nvPr>
            <p:ph type="pic" sz="quarter" idx="34" hasCustomPrompt="1"/>
          </p:nvPr>
        </p:nvSpPr>
        <p:spPr>
          <a:xfrm>
            <a:off x="6336755" y="2715462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7" name="Textplatzhalter 28"/>
          <p:cNvSpPr>
            <a:spLocks noGrp="1"/>
          </p:cNvSpPr>
          <p:nvPr>
            <p:ph type="body" sz="quarter" idx="35" hasCustomPrompt="1"/>
          </p:nvPr>
        </p:nvSpPr>
        <p:spPr>
          <a:xfrm>
            <a:off x="6332517" y="2169237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Textplatzhalter 30"/>
          <p:cNvSpPr>
            <a:spLocks noGrp="1"/>
          </p:cNvSpPr>
          <p:nvPr>
            <p:ph type="body" sz="quarter" idx="36"/>
          </p:nvPr>
        </p:nvSpPr>
        <p:spPr>
          <a:xfrm>
            <a:off x="6344263" y="4138430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9" name="Bildplatzhalter 20"/>
          <p:cNvSpPr>
            <a:spLocks noGrp="1"/>
          </p:cNvSpPr>
          <p:nvPr>
            <p:ph type="pic" sz="quarter" idx="37" hasCustomPrompt="1"/>
          </p:nvPr>
        </p:nvSpPr>
        <p:spPr>
          <a:xfrm>
            <a:off x="9103980" y="2698000"/>
            <a:ext cx="2409825" cy="120967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38" hasCustomPrompt="1"/>
          </p:nvPr>
        </p:nvSpPr>
        <p:spPr>
          <a:xfrm>
            <a:off x="9099742" y="2151775"/>
            <a:ext cx="2399811" cy="433694"/>
          </a:xfrm>
          <a:prstGeom prst="rect">
            <a:avLst/>
          </a:prstGeom>
        </p:spPr>
        <p:txBody>
          <a:bodyPr anchor="b"/>
          <a:lstStyle>
            <a:lvl1pPr>
              <a:defRPr lang="de-DE" sz="1400" b="1" i="0" kern="1200" cap="all" baseline="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Textplatzhalter 30"/>
          <p:cNvSpPr>
            <a:spLocks noGrp="1"/>
          </p:cNvSpPr>
          <p:nvPr>
            <p:ph type="body" sz="quarter" idx="39"/>
          </p:nvPr>
        </p:nvSpPr>
        <p:spPr>
          <a:xfrm>
            <a:off x="9111488" y="4120968"/>
            <a:ext cx="2411841" cy="1268412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chemeClr val="accent5"/>
              </a:buClr>
              <a:buFont typeface="Arial" panose="020B0604020202020204" pitchFamily="34" charset="0"/>
              <a:buChar char="+"/>
              <a:defRPr lang="de-DE" sz="1000" b="0" i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98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zi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0F7BB5B-D823-D649-99F7-0C1B6FAFD9C1}"/>
              </a:ext>
            </a:extLst>
          </p:cNvPr>
          <p:cNvSpPr/>
          <p:nvPr/>
        </p:nvSpPr>
        <p:spPr>
          <a:xfrm>
            <a:off x="700391" y="4368174"/>
            <a:ext cx="5251147" cy="1827175"/>
          </a:xfrm>
          <a:prstGeom prst="rect">
            <a:avLst/>
          </a:prstGeom>
          <a:solidFill>
            <a:srgbClr val="E7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DBF499F-EFDD-F746-9787-A79745B72A84}"/>
              </a:ext>
            </a:extLst>
          </p:cNvPr>
          <p:cNvSpPr/>
          <p:nvPr/>
        </p:nvSpPr>
        <p:spPr>
          <a:xfrm>
            <a:off x="6244274" y="2234466"/>
            <a:ext cx="5251147" cy="1827175"/>
          </a:xfrm>
          <a:prstGeom prst="rect">
            <a:avLst/>
          </a:prstGeom>
          <a:solidFill>
            <a:srgbClr val="E7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E2DDD86-E1B4-344B-8ED0-922766C2B0E7}"/>
              </a:ext>
            </a:extLst>
          </p:cNvPr>
          <p:cNvSpPr/>
          <p:nvPr/>
        </p:nvSpPr>
        <p:spPr>
          <a:xfrm>
            <a:off x="700391" y="2234466"/>
            <a:ext cx="5251147" cy="1827175"/>
          </a:xfrm>
          <a:prstGeom prst="rect">
            <a:avLst/>
          </a:prstGeom>
          <a:solidFill>
            <a:srgbClr val="E7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grpSp>
        <p:nvGrpSpPr>
          <p:cNvPr id="18" name="Gruppieren 17"/>
          <p:cNvGrpSpPr/>
          <p:nvPr userDrawn="1"/>
        </p:nvGrpSpPr>
        <p:grpSpPr>
          <a:xfrm>
            <a:off x="6244274" y="4244498"/>
            <a:ext cx="5251147" cy="1950851"/>
            <a:chOff x="6244274" y="3840457"/>
            <a:chExt cx="5251147" cy="1950851"/>
          </a:xfrm>
        </p:grpSpPr>
        <p:sp>
          <p:nvSpPr>
            <p:cNvPr id="19" name="Textplatzhalter 5">
              <a:extLst>
                <a:ext uri="{FF2B5EF4-FFF2-40B4-BE49-F238E27FC236}">
                  <a16:creationId xmlns:a16="http://schemas.microsoft.com/office/drawing/2014/main" id="{ACA625F6-4BC4-1047-9F76-9EB6979298A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7394830" y="3840457"/>
              <a:ext cx="2766780" cy="55776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8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4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2pPr>
              <a:lvl3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3pPr>
              <a:lvl4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4pPr>
              <a:lvl5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5pPr>
              <a:lvl6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endParaRPr lang="de-DE" dirty="0">
                <a:latin typeface="HelveticaNeue LT 55 Roman" panose="020B0604020202020204" pitchFamily="34" charset="0"/>
              </a:endParaRPr>
            </a:p>
          </p:txBody>
        </p:sp>
        <p:sp>
          <p:nvSpPr>
            <p:cNvPr id="20" name="Textplatzhalter 5">
              <a:extLst>
                <a:ext uri="{FF2B5EF4-FFF2-40B4-BE49-F238E27FC236}">
                  <a16:creationId xmlns:a16="http://schemas.microsoft.com/office/drawing/2014/main" id="{3A954385-6B43-5F47-BE3C-07A15824F0E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935348" y="4592688"/>
              <a:ext cx="2925179" cy="566066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8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1pPr>
              <a:lvl2pPr marL="0" indent="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FontTx/>
                <a:buNone/>
                <a:defRPr sz="14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2pPr>
              <a:lvl3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3pPr>
              <a:lvl4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4pPr>
              <a:lvl5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b="0" i="0" kern="1200">
                  <a:solidFill>
                    <a:schemeClr val="tx1"/>
                  </a:solidFill>
                  <a:latin typeface="Helvetica Neue Light" panose="02000503000000020004" pitchFamily="2" charset="0"/>
                  <a:ea typeface="Helvetica Neue Light" panose="02000503000000020004" pitchFamily="2" charset="0"/>
                  <a:cs typeface="Helvetica Neue Light" panose="02000503000000020004" pitchFamily="2" charset="0"/>
                </a:defRPr>
              </a:lvl5pPr>
              <a:lvl6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1450" indent="-17145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Helvetica 55 Roman" pitchFamily="34" charset="0"/>
                <a:buChar char="+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endParaRPr lang="de-DE" b="1" dirty="0">
                <a:solidFill>
                  <a:srgbClr val="BE0712"/>
                </a:solidFill>
                <a:latin typeface="HelveticaNeue LT 55 Roman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81797350-E89B-DC46-A13C-371BC8049398}"/>
                </a:ext>
              </a:extLst>
            </p:cNvPr>
            <p:cNvSpPr/>
            <p:nvPr/>
          </p:nvSpPr>
          <p:spPr>
            <a:xfrm>
              <a:off x="6244274" y="3964133"/>
              <a:ext cx="5251147" cy="1827175"/>
            </a:xfrm>
            <a:prstGeom prst="rect">
              <a:avLst/>
            </a:prstGeom>
            <a:solidFill>
              <a:srgbClr val="E7EC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latin typeface="HelveticaNeue LT 55 Roman" panose="020B0604020202020204" pitchFamily="34" charset="0"/>
                <a:ea typeface="Helvetica Neue Light" panose="02000503000000020004" pitchFamily="2" charset="0"/>
                <a:cs typeface="Helvetica Neue Light" panose="02000503000000020004" pitchFamily="2" charset="0"/>
              </a:endParaRPr>
            </a:p>
          </p:txBody>
        </p:sp>
      </p:grpSp>
      <p:sp>
        <p:nvSpPr>
          <p:cNvPr id="26" name="Textplatzhalter 25"/>
          <p:cNvSpPr>
            <a:spLocks noGrp="1"/>
          </p:cNvSpPr>
          <p:nvPr>
            <p:ph type="body" sz="quarter" idx="41"/>
          </p:nvPr>
        </p:nvSpPr>
        <p:spPr>
          <a:xfrm>
            <a:off x="2414763" y="2360427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Bildplatzhalter 27"/>
          <p:cNvSpPr>
            <a:spLocks noGrp="1"/>
          </p:cNvSpPr>
          <p:nvPr>
            <p:ph type="pic" sz="quarter" idx="42"/>
          </p:nvPr>
        </p:nvSpPr>
        <p:spPr>
          <a:xfrm>
            <a:off x="839788" y="2360613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Textplatzhalter 25"/>
          <p:cNvSpPr>
            <a:spLocks noGrp="1"/>
          </p:cNvSpPr>
          <p:nvPr>
            <p:ph type="body" sz="quarter" idx="43"/>
          </p:nvPr>
        </p:nvSpPr>
        <p:spPr>
          <a:xfrm>
            <a:off x="7915464" y="2372855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Bildplatzhalter 27"/>
          <p:cNvSpPr>
            <a:spLocks noGrp="1"/>
          </p:cNvSpPr>
          <p:nvPr>
            <p:ph type="pic" sz="quarter" idx="44"/>
          </p:nvPr>
        </p:nvSpPr>
        <p:spPr>
          <a:xfrm>
            <a:off x="6340489" y="2373041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1" name="Textplatzhalter 25"/>
          <p:cNvSpPr>
            <a:spLocks noGrp="1"/>
          </p:cNvSpPr>
          <p:nvPr>
            <p:ph type="body" sz="quarter" idx="45"/>
          </p:nvPr>
        </p:nvSpPr>
        <p:spPr>
          <a:xfrm>
            <a:off x="2408482" y="4501116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2" name="Bildplatzhalter 27"/>
          <p:cNvSpPr>
            <a:spLocks noGrp="1"/>
          </p:cNvSpPr>
          <p:nvPr>
            <p:ph type="pic" sz="quarter" idx="46"/>
          </p:nvPr>
        </p:nvSpPr>
        <p:spPr>
          <a:xfrm>
            <a:off x="833507" y="4501302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3" name="Textplatzhalter 25"/>
          <p:cNvSpPr>
            <a:spLocks noGrp="1"/>
          </p:cNvSpPr>
          <p:nvPr>
            <p:ph type="body" sz="quarter" idx="47"/>
          </p:nvPr>
        </p:nvSpPr>
        <p:spPr>
          <a:xfrm>
            <a:off x="7915464" y="4501116"/>
            <a:ext cx="3422474" cy="1594995"/>
          </a:xfrm>
        </p:spPr>
        <p:txBody>
          <a:bodyPr anchor="ctr">
            <a:normAutofit/>
          </a:bodyPr>
          <a:lstStyle>
            <a:lvl1pPr algn="ctr"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4" name="Bildplatzhalter 27"/>
          <p:cNvSpPr>
            <a:spLocks noGrp="1"/>
          </p:cNvSpPr>
          <p:nvPr>
            <p:ph type="pic" sz="quarter" idx="48"/>
          </p:nvPr>
        </p:nvSpPr>
        <p:spPr>
          <a:xfrm>
            <a:off x="6340489" y="4501302"/>
            <a:ext cx="1435578" cy="1595437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497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9164195" y="1948655"/>
            <a:ext cx="2330893" cy="4392324"/>
          </a:xfrm>
          <a:prstGeom prst="rect">
            <a:avLst/>
          </a:prstGeom>
          <a:solidFill>
            <a:srgbClr val="E8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323462" y="2152559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 lang="de-DE" sz="240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700088" y="1948655"/>
            <a:ext cx="8356600" cy="4392324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5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679" y="1934706"/>
            <a:ext cx="2330893" cy="4423365"/>
          </a:xfrm>
          <a:prstGeom prst="rect">
            <a:avLst/>
          </a:prstGeom>
          <a:solidFill>
            <a:srgbClr val="E8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37488" y="2085174"/>
            <a:ext cx="2093719" cy="41447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 lang="de-DE" sz="240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3166729" y="1945699"/>
            <a:ext cx="8356600" cy="441237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910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 (2) ohn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3166729" y="1948655"/>
            <a:ext cx="8356600" cy="4417961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769122" y="2221907"/>
            <a:ext cx="2006894" cy="348912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 lang="de-DE" sz="240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69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und Tex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679" y="3084029"/>
            <a:ext cx="2330893" cy="3281896"/>
          </a:xfrm>
          <a:prstGeom prst="rect">
            <a:avLst/>
          </a:prstGeom>
          <a:solidFill>
            <a:srgbClr val="E8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3"/>
          </p:nvPr>
        </p:nvSpPr>
        <p:spPr>
          <a:xfrm>
            <a:off x="3166729" y="3084029"/>
            <a:ext cx="8356600" cy="328189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57BD1768-6B8A-7743-BC7E-92769D39B9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0679" y="1904735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0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63126" y="3273906"/>
            <a:ext cx="2033898" cy="2964523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  <a:defRPr lang="de-DE" sz="2000" b="0" i="0" kern="1200" dirty="0" smtClean="0">
                <a:solidFill>
                  <a:srgbClr val="22293A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  <a:buClr>
                <a:schemeClr val="accent5"/>
              </a:buClr>
              <a:buSzTx/>
              <a:buFont typeface="Helvetica 55 Roman" pitchFamily="34" charset="0"/>
              <a:buChar char="+"/>
              <a:tabLst/>
              <a:defRPr/>
            </a:pPr>
            <a:r>
              <a:rPr lang="de-DE"/>
              <a:t>Mastertextformat bearbeiten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40"/>
          </p:nvPr>
        </p:nvSpPr>
        <p:spPr>
          <a:xfrm>
            <a:off x="700088" y="1186163"/>
            <a:ext cx="10823575" cy="39528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522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ied &amp; Fr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6331" y="-109"/>
            <a:ext cx="6164081" cy="430322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999525" y="4140787"/>
            <a:ext cx="9118599" cy="1877736"/>
          </a:xfrm>
          <a:prstGeom prst="rect">
            <a:avLst/>
          </a:prstGeom>
        </p:spPr>
        <p:txBody>
          <a:bodyPr/>
          <a:lstStyle>
            <a:lvl1pPr algn="ctr">
              <a:defRPr sz="4800" b="1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99524" y="1511517"/>
            <a:ext cx="9118600" cy="18222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3200" b="1" i="0" cap="all" baseline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ctr">
              <a:buNone/>
              <a:defRPr sz="2800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800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800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800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800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800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800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8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Master-Untertitelformat bearbeiten</a:t>
            </a:r>
            <a:endParaRPr lang="de-DE" dirty="0"/>
          </a:p>
        </p:txBody>
      </p:sp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25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75" y="353638"/>
            <a:ext cx="2379638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1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 bwMode="gray">
          <a:xfrm>
            <a:off x="0" y="-109"/>
            <a:ext cx="12190414" cy="6868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dirty="0" err="1">
              <a:solidFill>
                <a:schemeClr val="bg1"/>
              </a:solidFill>
              <a:latin typeface="HelveticaNeue LT 55 Roman" panose="020B0604020202020204" pitchFamily="34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590800"/>
            <a:ext cx="7620000" cy="4267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837010" y="1956627"/>
            <a:ext cx="10798968" cy="1105548"/>
          </a:xfrm>
          <a:prstGeom prst="rect">
            <a:avLst/>
          </a:prstGeom>
        </p:spPr>
        <p:txBody>
          <a:bodyPr/>
          <a:lstStyle>
            <a:lvl1pPr algn="ctr">
              <a:defRPr sz="4000" b="1" i="0" cap="none" baseline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Ich freue mich von Ihnen zu hören!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771527" y="3331758"/>
            <a:ext cx="6325790" cy="1341782"/>
          </a:xfrm>
          <a:prstGeom prst="rect">
            <a:avLst/>
          </a:prstGeo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2800" b="0" i="0" cap="all" baseline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ctr">
              <a:buNone/>
              <a:defRPr sz="2800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800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800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800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800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800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800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8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E-Mail</a:t>
            </a:r>
          </a:p>
          <a:p>
            <a:pPr lvl="0"/>
            <a:r>
              <a:rPr lang="de-DE" dirty="0"/>
              <a:t>Telefon</a:t>
            </a:r>
          </a:p>
        </p:txBody>
      </p:sp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45" hasCustomPrompt="1"/>
          </p:nvPr>
        </p:nvSpPr>
        <p:spPr>
          <a:xfrm>
            <a:off x="8578246" y="3300525"/>
            <a:ext cx="2170959" cy="2154799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Foto durch Klicken auf Symbol hinzufügen</a:t>
            </a:r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44" hasCustomPrompt="1"/>
          </p:nvPr>
        </p:nvSpPr>
        <p:spPr>
          <a:xfrm>
            <a:off x="-2197" y="6195593"/>
            <a:ext cx="12190413" cy="371196"/>
          </a:xfrm>
          <a:solidFill>
            <a:srgbClr val="F2F2F2">
              <a:alpha val="54902"/>
            </a:srgbClr>
          </a:solidFill>
        </p:spPr>
        <p:txBody>
          <a:bodyPr>
            <a:noAutofit/>
          </a:bodyPr>
          <a:lstStyle>
            <a:lvl1pPr algn="ctr"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de-DE" b="0" dirty="0" err="1"/>
              <a:t>nexwebinare</a:t>
            </a:r>
            <a:r>
              <a:rPr lang="de-DE" b="0" dirty="0"/>
              <a:t> – digital. kostenlos. ortsunabhängig: www.nexwebinare.ch</a:t>
            </a: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227" y="353638"/>
            <a:ext cx="2349733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1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 b="1" i="0"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07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 bwMode="gray">
          <a:xfrm>
            <a:off x="0" y="0"/>
            <a:ext cx="122031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200" dirty="0" err="1">
              <a:solidFill>
                <a:schemeClr val="bg1"/>
              </a:solidFill>
              <a:latin typeface="HelveticaNeue LT 55 Roman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616AFAF-B0EB-554C-B19E-945C6F67CD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 rot="12233089">
            <a:off x="2881959" y="-1418185"/>
            <a:ext cx="10746856" cy="787295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693738" y="3439768"/>
            <a:ext cx="10798968" cy="1431923"/>
          </a:xfrm>
        </p:spPr>
        <p:txBody>
          <a:bodyPr/>
          <a:lstStyle>
            <a:lvl1pPr algn="ctr">
              <a:defRPr sz="4800" b="1" i="0" cap="all" baseline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693738" y="1855688"/>
            <a:ext cx="10801350" cy="1341782"/>
          </a:xfrm>
          <a:prstGeom prst="rect">
            <a:avLst/>
          </a:prstGeom>
        </p:spPr>
        <p:txBody>
          <a:bodyPr anchor="b"/>
          <a:lstStyle>
            <a:lvl1pPr marL="0" indent="0" algn="ctr">
              <a:spcAft>
                <a:spcPts val="0"/>
              </a:spcAft>
              <a:buNone/>
              <a:defRPr sz="2800" b="0" i="0" cap="all" baseline="0">
                <a:solidFill>
                  <a:schemeClr val="bg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ctr">
              <a:buNone/>
              <a:defRPr sz="2800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800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800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800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800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800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800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8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Formatvorlage des Untertitelmasters durch Klicken bearbeiten</a:t>
            </a:r>
            <a:endParaRPr lang="de-DE" dirty="0"/>
          </a:p>
        </p:txBody>
      </p:sp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 bwMode="gray">
          <a:xfrm rot="16200000">
            <a:off x="-40483" y="62692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5E75A0A1-33B2-DB49-B757-35B86E1F9E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995913" y="342554"/>
            <a:ext cx="1496794" cy="241983"/>
          </a:xfrm>
          <a:prstGeom prst="rect">
            <a:avLst/>
          </a:prstGeom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5719CF6C-4682-F948-B696-543BB08E0452}"/>
              </a:ext>
            </a:extLst>
          </p:cNvPr>
          <p:cNvCxnSpPr/>
          <p:nvPr/>
        </p:nvCxnSpPr>
        <p:spPr bwMode="gray">
          <a:xfrm>
            <a:off x="0" y="6601171"/>
            <a:ext cx="12190413" cy="0"/>
          </a:xfrm>
          <a:prstGeom prst="line">
            <a:avLst/>
          </a:prstGeom>
          <a:ln w="19050">
            <a:solidFill>
              <a:srgbClr val="B61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80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20574"/>
            <a:ext cx="1889924" cy="2237426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37938" y="6657484"/>
            <a:ext cx="201446" cy="11556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 i="0">
                <a:solidFill>
                  <a:schemeClr val="tx1"/>
                </a:solidFill>
                <a:latin typeface="HelveticaNeue LT 55 Roman" panose="020B0604020202020204" pitchFamily="34" charset="0"/>
              </a:defRPr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indent="0" algn="r">
              <a:defRPr sz="800">
                <a:solidFill>
                  <a:schemeClr val="tx1"/>
                </a:solidFill>
              </a:defRPr>
            </a:lvl3pPr>
            <a:lvl4pPr marL="0" indent="0" algn="r">
              <a:defRPr sz="800">
                <a:solidFill>
                  <a:schemeClr val="tx1"/>
                </a:solidFill>
              </a:defRPr>
            </a:lvl4pPr>
            <a:lvl5pPr marL="0" indent="0" algn="r">
              <a:defRPr sz="800">
                <a:solidFill>
                  <a:schemeClr val="tx1"/>
                </a:solidFill>
              </a:defRPr>
            </a:lvl5pPr>
            <a:lvl6pPr marL="0" indent="0" algn="r">
              <a:defRPr sz="800">
                <a:solidFill>
                  <a:schemeClr val="tx1"/>
                </a:solidFill>
              </a:defRPr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>
                <a:solidFill>
                  <a:schemeClr val="tx1"/>
                </a:solidFill>
              </a:defRPr>
            </a:lvl9pPr>
          </a:lstStyle>
          <a:p>
            <a:fld id="{DB93E0DE-DE9E-43E9-A4D3-85B06637B4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 bwMode="gray">
          <a:xfrm>
            <a:off x="389299" y="1822532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200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idx="1"/>
          </p:nvPr>
        </p:nvSpPr>
        <p:spPr>
          <a:xfrm>
            <a:off x="702000" y="1821600"/>
            <a:ext cx="10821600" cy="454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75" y="353638"/>
            <a:ext cx="2379638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9" r:id="rId2"/>
    <p:sldLayoutId id="2147483755" r:id="rId3"/>
    <p:sldLayoutId id="2147483764" r:id="rId4"/>
    <p:sldLayoutId id="2147483763" r:id="rId5"/>
    <p:sldLayoutId id="2147483767" r:id="rId6"/>
    <p:sldLayoutId id="2147483740" r:id="rId7"/>
    <p:sldLayoutId id="2147483760" r:id="rId8"/>
    <p:sldLayoutId id="2147483759" r:id="rId9"/>
    <p:sldLayoutId id="2147483761" r:id="rId10"/>
    <p:sldLayoutId id="2147483736" r:id="rId11"/>
    <p:sldLayoutId id="2147483737" r:id="rId12"/>
    <p:sldLayoutId id="2147483758" r:id="rId13"/>
    <p:sldLayoutId id="2147483738" r:id="rId14"/>
    <p:sldLayoutId id="2147483756" r:id="rId15"/>
    <p:sldLayoutId id="2147483757" r:id="rId16"/>
    <p:sldLayoutId id="2147483745" r:id="rId17"/>
    <p:sldLayoutId id="2147483752" r:id="rId18"/>
    <p:sldLayoutId id="2147483746" r:id="rId19"/>
    <p:sldLayoutId id="2147483762" r:id="rId20"/>
    <p:sldLayoutId id="2147483747" r:id="rId21"/>
    <p:sldLayoutId id="2147483748" r:id="rId22"/>
    <p:sldLayoutId id="2147483751" r:id="rId23"/>
    <p:sldLayoutId id="2147483750" r:id="rId24"/>
    <p:sldLayoutId id="2147483765" r:id="rId25"/>
    <p:sldLayoutId id="2147483766" r:id="rId26"/>
    <p:sldLayoutId id="2147483769" r:id="rId27"/>
    <p:sldLayoutId id="2147483770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4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2pPr>
      <a:lvl3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3pPr>
      <a:lvl4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4pPr>
      <a:lvl5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5pPr>
      <a:lvl6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3929" userDrawn="1">
          <p15:clr>
            <a:srgbClr val="F26B43"/>
          </p15:clr>
        </p15:guide>
        <p15:guide id="6" pos="7241" userDrawn="1">
          <p15:clr>
            <a:srgbClr val="F26B43"/>
          </p15:clr>
        </p15:guide>
        <p15:guide id="8" orient="horz" pos="3975" userDrawn="1">
          <p15:clr>
            <a:srgbClr val="F26B43"/>
          </p15:clr>
        </p15:guide>
        <p15:guide id="9" orient="horz" pos="1146" userDrawn="1">
          <p15:clr>
            <a:srgbClr val="F26B43"/>
          </p15:clr>
        </p15:guide>
        <p15:guide id="10" orient="horz" pos="998" userDrawn="1">
          <p15:clr>
            <a:srgbClr val="F26B43"/>
          </p15:clr>
        </p15:guide>
        <p15:guide id="11" pos="437" userDrawn="1">
          <p15:clr>
            <a:srgbClr val="F26B43"/>
          </p15:clr>
        </p15:guide>
        <p15:guide id="12" pos="37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Releasepräsentaiton</a:t>
            </a:r>
            <a:r>
              <a:rPr lang="de-DE" dirty="0"/>
              <a:t> 2023.2</a:t>
            </a:r>
          </a:p>
        </p:txBody>
      </p:sp>
      <p:sp>
        <p:nvSpPr>
          <p:cNvPr id="13" name="Untertitel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Präsentation aus dem Produkt Management</a:t>
            </a:r>
          </a:p>
        </p:txBody>
      </p:sp>
    </p:spTree>
    <p:extLst>
      <p:ext uri="{BB962C8B-B14F-4D97-AF65-F5344CB8AC3E}">
        <p14:creationId xmlns:p14="http://schemas.microsoft.com/office/powerpoint/2010/main" val="72776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 descr="Ein Bild, das Hochzeitskleid, Person, Hochzeit enthält.&#10;&#10;Automatisch generierte Beschreibung">
            <a:extLst>
              <a:ext uri="{FF2B5EF4-FFF2-40B4-BE49-F238E27FC236}">
                <a16:creationId xmlns:a16="http://schemas.microsoft.com/office/drawing/2014/main" id="{4E0FE5C5-CABA-C70A-C75F-306FC84549F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7" r="14627"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C67483BB-3BF7-39DB-54FE-0218CC72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SIS+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977A71-C74D-6D42-3D08-400E0D3275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550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6A999-2716-A477-37C9-0E593671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4DC4911-031F-C988-E824-021412F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Sortierung im Benutzer-Eröffnungs-Wizzard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7218754-D0C7-C4BA-8607-EEF58DE09FF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Die Tabelle </a:t>
            </a:r>
            <a:r>
              <a:rPr lang="de-CH" dirty="0">
                <a:solidFill>
                  <a:srgbClr val="000000"/>
                </a:solidFill>
                <a:latin typeface="Arial" panose="020B0604020202020204" pitchFamily="34" charset="0"/>
              </a:rPr>
              <a:t>beim Zuweisen </a:t>
            </a:r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der Rollen beim Benutzer-Eröffnungs-Wizzard kann nun alphabetisch sortiert werden.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6761336-29AD-C3AF-4329-4C4B63EBC0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388557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1CC5CE4-B350-6392-FD73-39A00A074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2D61C2-FC70-6D12-CFFC-2065BE34E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25" y="2949519"/>
            <a:ext cx="5342857" cy="34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5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FCC1E-EAB3-583E-7FB5-696C477ED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400E9AD-D087-3033-EF7B-5624A28ECDC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643876C-E9F5-0F7A-AB23-D82C41077B0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Beim Export eines individuellen Reports kann bei CSV neu gewählt werden, ob UTF-8 oder ANSI formatiert exportiert werden soll.</a:t>
            </a:r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F5D6B40-A4C5-96DD-971C-7D7C3FD7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Indiv. Reports: Dateiformat einstellbar machen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4541B7F-A37D-102B-288C-F7D8D010BA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938415 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ED6C59-B918-C22D-30F0-BB284AB36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6A4DE7-226C-7C29-74B4-A4F807896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590" y="1919416"/>
            <a:ext cx="5295794" cy="421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9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A9DAF-31C7-E817-54C8-014841B90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 descr="Schlüssel Silhouette">
            <a:extLst>
              <a:ext uri="{FF2B5EF4-FFF2-40B4-BE49-F238E27FC236}">
                <a16:creationId xmlns:a16="http://schemas.microsoft.com/office/drawing/2014/main" id="{FBAB6F95-4A62-F5FE-58FB-1FCEE1FBB39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7736" b="7736"/>
          <a:stretch/>
        </p:blipFill>
        <p:spPr>
          <a:xfrm>
            <a:off x="7945920" y="1922804"/>
            <a:ext cx="2923185" cy="2470886"/>
          </a:xfr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5A25297-0185-AB51-914D-BC768A0FE3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den Sicherheitseinstellungen kann gewählt werden, wie schnell das Passwort des Users abläuft. </a:t>
            </a:r>
          </a:p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Wenn die Passwortgültigkeit abläuft, dann wird der User darüber neu proaktiv informiert.</a:t>
            </a:r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D2741DD-15F7-CCEB-B806-DDBFB052B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Passwortgültigkeit läuft ab - Hinweis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0FED115-5365-B705-E5C3-4F4E831AF3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853823 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663B0D-43D4-59F4-A0C6-8EAFE827B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76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3E92-B6ED-028D-3B80-36C796008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F8694C6-2131-604E-CA11-C35A7AB9E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Active</a:t>
            </a:r>
            <a:r>
              <a:rPr lang="de-DE" dirty="0"/>
              <a:t> Report keine Vorschau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A274FCB4-5AA3-4757-28BE-B7D1FE7D5B8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 </a:t>
            </a:r>
            <a:r>
              <a:rPr lang="de-CH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Active</a:t>
            </a:r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Reports wird wieder eine Vorschau des Custom Reports angezeigt.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3F53D7E-B401-4E0E-66E7-EFEC0AD164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927046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A0A2A3-5514-5AEF-1C49-E0E15CA97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2D96679-B387-0D41-9795-5E7115841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244" y="2973206"/>
            <a:ext cx="6630530" cy="288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50403-DB08-B9C6-0C3B-C62FC47C9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5B8F249-E878-1FBC-49C3-509D504C1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Bearbeitung von System Benutzern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9FC4F3C-4748-2DDC-E747-C68FA7D061D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der Benutzerverwaltung kann ein Benutzer neu als System-Benutzer markiert werden. Diese System-Benutzer können in der Rollenzuordnung nicht manuell bearbeitet werden.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F6B1F67-40EA-2D22-3932-0955DA8F42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925184 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A088AE-C011-4690-3460-8E9AC435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16E1A1F-827A-00CE-B785-CEE791DF5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061" y="3429000"/>
            <a:ext cx="9654682" cy="319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0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91A7A-CD97-9FAC-32BA-7A85E707B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A006510-AC92-0F47-A72D-C714DB73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Erweiterung Useranlage über AD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28EDF52F-CD1C-1AF5-BE99-4811CE400E9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Wenn ein User via AD angelegt wird, dann können neu auch die Benutzermenüs und GRID Einstellungen vor einem Vorlagebenutzer mitgegeben werden.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9A89040-4368-BC3C-ABDD-0ADFAAF4D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928015  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3305C6-B0E1-015A-E5AC-1F95534C6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8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B3E051F-4924-0069-3853-F77C8E2E7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523" y="3429000"/>
            <a:ext cx="10266138" cy="179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6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8751B-5A0B-3B70-7E50-BCE5C0668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EA390C1-0DC0-CB98-FB9A-CE5BA8412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Erweiterung Useranlage über AD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348BBB5-6712-9926-47F4-7DF93363D42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de-CH" dirty="0">
                <a:solidFill>
                  <a:srgbClr val="000000"/>
                </a:solidFill>
                <a:latin typeface="Arial" panose="020B0604020202020204" pitchFamily="34" charset="0"/>
              </a:rPr>
              <a:t>n den GRIDS kann neu via rechte Maustaste und </a:t>
            </a:r>
            <a:r>
              <a:rPr lang="de-CH" dirty="0" err="1">
                <a:solidFill>
                  <a:srgbClr val="000000"/>
                </a:solidFill>
                <a:latin typeface="Arial" panose="020B0604020202020204" pitchFamily="34" charset="0"/>
              </a:rPr>
              <a:t>Scrollenfixieren</a:t>
            </a:r>
            <a:r>
              <a:rPr lang="de-CH" dirty="0">
                <a:solidFill>
                  <a:srgbClr val="000000"/>
                </a:solidFill>
                <a:latin typeface="Arial" panose="020B0604020202020204" pitchFamily="34" charset="0"/>
              </a:rPr>
              <a:t> die Spalte fixiert werden. Danach werden alle Spalten links von der gewählten Spalte fixiert und bleiben stehen.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408143A-D53E-15F6-1100-32CE88DD03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928015  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C4C8C56-424F-72B2-E6F8-3D9043975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E9C263F-0891-B2C7-719F-A4754626C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495" y="3792986"/>
            <a:ext cx="7056852" cy="292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0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53AB0-4EA8-084F-CB30-8657DDCA0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BE80538-6112-6677-7A5A-20671E80E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Erweiterung Useranlage über AD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E7780CC-5EF4-BD9E-79FC-7ABD4DB7B9B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>
                <a:solidFill>
                  <a:srgbClr val="000000"/>
                </a:solidFill>
                <a:latin typeface="Arial" panose="020B0604020202020204" pitchFamily="34" charset="0"/>
              </a:rPr>
              <a:t>In einem GRID können neu die GRID Einstellungen via Kontextmenü auf andere Benutzer übertragen werden.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D873E55-114F-1ECC-CADB-318ABE24EC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928015  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A22F28F-D3D5-9FDC-7D4C-3752D4B14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BC731D1-2BD0-B1C5-1004-64808ACDA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063" y="2873769"/>
            <a:ext cx="6749360" cy="364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 descr="Ein Bild, das Frucht, Wand, Person, Im Haus enthält.&#10;&#10;Automatisch generierte Beschreibung">
            <a:extLst>
              <a:ext uri="{FF2B5EF4-FFF2-40B4-BE49-F238E27FC236}">
                <a16:creationId xmlns:a16="http://schemas.microsoft.com/office/drawing/2014/main" id="{84E009DE-B77E-0C28-F7E3-08BBE20F92A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266F0A85-33B9-D6D3-C940-600C83156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NEXUS/HEIM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77627C-6C95-7355-4474-4D61F434D4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110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F165362-F1D1-1004-DAD3-633A379C5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Adressetiketten mit gleichen Vornamen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CE70CB0-4DAD-E0C4-895B-7F35BE37324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Aktuell werden bei den Adressetiketten zu viele Adressen ausgegeben, wenn der Nachname mehrmals vergeben ist. </a:t>
            </a:r>
          </a:p>
          <a:p>
            <a:r>
              <a:rPr lang="de-CH" dirty="0"/>
              <a:t>Die Selektion in den Adressetiketten berücksichtig nun die effektive Auswahl der Adresse, welche gewählt wird.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6A25C4D-82EE-B56A-0386-4D27C5F167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411785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FDB60E3-2B3C-7099-54A3-B0137A40D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999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3B8FA-BF2F-E1EA-DFA6-8DB9F14F5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EF7C79A-6166-8E10-032F-9050033D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Bereinigung Nachbewertung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396B6C6-F2C4-AFB2-5EEA-EC08E08A5FA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DE" dirty="0"/>
              <a:t>Die Nachbewertung wurde verbessert, so wurde folgendes angepasst:</a:t>
            </a:r>
          </a:p>
          <a:p>
            <a:pPr lvl="1"/>
            <a:r>
              <a:rPr lang="de-DE" dirty="0"/>
              <a:t>MwSt. Beträge sind bei Nachbewertungsleistungen nicht mehr falsch</a:t>
            </a:r>
          </a:p>
          <a:p>
            <a:pPr lvl="1"/>
            <a:r>
              <a:rPr lang="de-DE" dirty="0"/>
              <a:t>Bei aktivieren Nachbewertung werden Folgeleistungen nur noch ausgelöst, wenn die „Mutter“ Leistung korrigiert wird. </a:t>
            </a:r>
          </a:p>
          <a:p>
            <a:pPr lvl="1"/>
            <a:r>
              <a:rPr lang="de-DE" dirty="0"/>
              <a:t>Leistungen vom Vormonat haben keinen Einfluss mehr auf die Nachbewertung</a:t>
            </a:r>
          </a:p>
          <a:p>
            <a:pPr lvl="1"/>
            <a:r>
              <a:rPr lang="de-CH" dirty="0"/>
              <a:t>Die Nachbewertung schreibt neu die Anzahl gut und nicht den Ansatz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E34F41D-B815-D0C1-0647-AE33068641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513637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AE2A2A-5C14-330C-C164-4B4252C24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610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E7179-90BB-B3DC-C02D-784311C6D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52ADA7F-344C-0B7C-B009-AFE0AECAF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722" y="3295298"/>
            <a:ext cx="4484199" cy="3439087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6EDD9D91-4095-E019-E99E-1871BA22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Druck Tarmed Rückforderungsbeleg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1377290-016C-80C4-3671-2C2309EFDF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DE" dirty="0"/>
              <a:t>Die Tarmed Rückforderungsbelege werden nur noch bei den Bewohnern gedruckt, wo es auch ausgewählt ist. Dies kann über die Fakturierung und den Bewohner gesteuert werden. 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DB65BAA-AB11-3093-FA81-D70BDAF2BC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854236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E982EE8-7A23-3DBF-E401-25DCE7B3A2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5BEBF76-2E13-420D-C055-7868B13E0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829" y="3295298"/>
            <a:ext cx="7990292" cy="19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7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8F243-169D-DAD3-1BFD-C77F41628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F94D381-CB59-8A7C-36B8-7420D2A5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Funktion „nicht eingetreten“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D1620EF-690F-6CB0-AB7D-5484053204A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Wird der Button "Nicht eingetreten" auf einem Eintrittsereignis betätigt, so wird der Bewohner auch aus dem Umsystem </a:t>
            </a:r>
            <a:r>
              <a:rPr lang="de-CH" dirty="0" err="1"/>
              <a:t>easyDok</a:t>
            </a:r>
            <a:r>
              <a:rPr lang="de-CH" dirty="0"/>
              <a:t> deaktiviert.</a:t>
            </a:r>
          </a:p>
          <a:p>
            <a:r>
              <a:rPr lang="de-CH" dirty="0"/>
              <a:t>Zusätzlich kann der Button wieder ohne Fehlermeldung verwendet werden.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2BB1D60-811D-BE7F-CEEC-7016F35701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Issue </a:t>
            </a:r>
            <a:r>
              <a:rPr lang="de-DE" dirty="0" smtClean="0"/>
              <a:t>890672 &amp; 926418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FC574D-372D-B341-C2CC-6CE3307AA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AEE859F-B570-1394-1CE6-C6190BCF6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495" y="3916752"/>
            <a:ext cx="6702724" cy="274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7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A2D41-F28F-6458-FB9A-F859350A4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6FC5EAA-2005-FBEA-77CD-B8D56AD7E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Falsche Anzeige Bewohnerinfo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3BEA368-A87B-5945-AA25-E89EEE82789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00679" y="1919416"/>
            <a:ext cx="10822650" cy="1465038"/>
          </a:xfrm>
        </p:spPr>
        <p:txBody>
          <a:bodyPr>
            <a:normAutofit fontScale="92500"/>
          </a:bodyPr>
          <a:lstStyle/>
          <a:p>
            <a:r>
              <a:rPr lang="de-CH" dirty="0"/>
              <a:t>Wenn ein Bewohner mit einem unbeendeten Spitalereignis und einer </a:t>
            </a:r>
            <a:r>
              <a:rPr lang="de-CH" dirty="0" err="1"/>
              <a:t>Umbelegung</a:t>
            </a:r>
            <a:r>
              <a:rPr lang="de-CH" dirty="0"/>
              <a:t> erfasst ist, dann wird in der Bewohnerinfo und der Bewohnersuche dieser immer noch als korrekt abwesend angezeigt.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223513D-E220-4074-8E7A-126706F92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902825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DDF17A-7B14-ECF1-B32E-EF75E351B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07F8B27-D7EC-6FB0-3440-84C3281B4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080" y="3384454"/>
            <a:ext cx="6761905" cy="31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7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1E7D3-272C-F32C-64A5-BA291ED2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C77A33E-0DF7-04D3-6BB3-3EFB805F0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Schnellerfassung Kalenderleistungen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FDD626D-3008-DABC-ED79-E9C0A42C11F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 wird in der Schnellerfassung Kalenderleistungen das Tagesdatum farblich hervorgehoben.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7F2E766-C62B-FFC2-AA7E-FDFA717E5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913481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0FF44D-8D0C-A99C-5777-74F44216F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4429D55-2FD4-E88C-7A4C-815C425D0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729" y="2940028"/>
            <a:ext cx="10356450" cy="246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3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58DD94B-8C8D-8369-4256-C1BA02C62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22EADB1-FFDB-4EFE-7E21-E83578DD9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294" y="1924340"/>
            <a:ext cx="4922169" cy="4442258"/>
          </a:xfrm>
          <a:prstGeom prst="rect">
            <a:avLst/>
          </a:prstGeom>
          <a:noFill/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F7E80FC-9491-70A9-BE3A-9441D2A1AE1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r>
              <a:rPr lang="de-CH" dirty="0"/>
              <a:t>Wird ein oder mehrere MiGeL-Produkte zum Import aus dem CareIndex ausgewählt, wird auch der MiGeL-Code in den Leistungskatalog übertragen. Dies jedoch ohne Punkte und die Zuweisung zur Inkontinenzstufe muss manuell erfolgen.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CD5FFAC-F225-C990-8A09-B24E0E95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800" err="1"/>
              <a:t>MiGeL</a:t>
            </a:r>
            <a:r>
              <a:rPr lang="de-DE" sz="2800"/>
              <a:t>-Code aus CareIndex</a:t>
            </a:r>
            <a:endParaRPr lang="de-CH" sz="280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0807C9A-00D9-B1C7-2B02-AEB1A2BD54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200" dirty="0"/>
              <a:t>Issue 924380</a:t>
            </a:r>
            <a:endParaRPr lang="de-CH" sz="220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412030-6CDA-B826-E093-1C9E1A017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B93E0DE-DE9E-43E9-A4D3-85B06637B40C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474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670C7-0377-FC09-7B6E-FF4368071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0D5173E-6E4E-4121-486F-771A4463E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Ausweis Heimtaxen Kanton Solothurn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50B9CA06-A562-3375-E142-56EAF5D7CEA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Breite des Reports "Ausweis Heimtaxen Kt. SO" wurde angepasst, damit keine zusätzlichen Seiten mehr gedruckt werden.</a:t>
            </a:r>
          </a:p>
          <a:p>
            <a:r>
              <a:rPr lang="de-CH" dirty="0"/>
              <a:t>Der Report wurde ausserdem korrigiert, damit bei der entsprechenden Pflegestufe wieder ein </a:t>
            </a:r>
            <a:r>
              <a:rPr lang="de-CH" dirty="0" err="1"/>
              <a:t>Häckchen</a:t>
            </a:r>
            <a:r>
              <a:rPr lang="de-CH" dirty="0"/>
              <a:t> gesetzt wird.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67C06B0-696A-F78A-C9A1-21E26D3BAD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Issue </a:t>
            </a:r>
            <a:r>
              <a:rPr lang="de-DE" dirty="0" smtClean="0"/>
              <a:t>924581 &amp; 928287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28C932-7976-BDDF-DC2A-8EC14C51F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923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CCA8B-66E1-A5A5-CEF2-8160C124B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8DD85EC-6808-98FF-CFF5-0B058519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Überarbeitung Maske eFaktura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A2F99746-3D06-44B3-E86C-6B27E586D7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Maske eFaktura Rückweisung wurde überarbeitet und optimiert.</a:t>
            </a:r>
          </a:p>
          <a:p>
            <a:r>
              <a:rPr lang="de-CH" dirty="0"/>
              <a:t>eFaktura Rückweisungen können neu nur in dem Mandanten storniert werden, indem man sich befindet.</a:t>
            </a:r>
          </a:p>
          <a:p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15BCA9F-12E2-9516-C27C-2B8E92A1A9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Issue </a:t>
            </a:r>
            <a:r>
              <a:rPr lang="de-DE" dirty="0" smtClean="0"/>
              <a:t>925060 &amp; 928053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70693A-B028-A7E1-A920-901456DFBF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20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1D3B6C3-02E3-7944-FE0A-4FB7F5B49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59" y="3760274"/>
            <a:ext cx="8779040" cy="289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3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F3ED7-390D-F71B-8194-1B11A8CC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F1DB5A0-1657-3E74-8098-49432D53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Optimierung Speicher in der Bewohnermaske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5154EE36-9718-2ACD-7F42-34CA92D992B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Teilweise konnte der Button Speichern auf dem Bewohner nicht mehr gewählt werden oder es erschien immer wieder die Speicherwarnung</a:t>
            </a:r>
          </a:p>
          <a:p>
            <a:r>
              <a:rPr lang="de-CH" dirty="0"/>
              <a:t>Dies wurde optimiert, dass die Warnung nur bei Änderungen erscheint und der Speichern Button wieder zur Verfügung steht.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669A210-E522-4AD6-188C-2085DCD878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926274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CB5F28-74C3-C9EA-FFAB-C7E26C6C8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251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28C3B-BA69-461D-DAE3-7E8C4A4A1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44B6B77-F1EC-C7A5-8EFE-FAF41FA65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Löschen in Leistungserfassung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07664A2-94FA-7BB2-CC1D-B7EDA806A9D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DE" dirty="0"/>
              <a:t>Wenn in der Leistungserfassung mehrere Positionen gleichzeitig gelöscht werden, mussten bisher alle Positionen einzeln bestätigt werden. </a:t>
            </a:r>
          </a:p>
          <a:p>
            <a:r>
              <a:rPr lang="de-DE" dirty="0"/>
              <a:t>Neu reicht eine einmalige Bestätigung für alle Positionen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85295C2-0447-D4FF-F8C2-52C6473DB1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926573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E86DB7-60CC-FFC8-12E8-5B9413EB4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26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A75D3-89F0-3A81-192B-396F0FEFE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85982EE-C1B7-47CA-7DDB-B12A8AA28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Suche im Leistungskatalog - Leistungstyp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AC731D8-DA2B-A644-5CDE-0D8135C586F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DE" dirty="0"/>
              <a:t>Wenn eine Leistung in mehreren Mandanten verwendet wird, konnte dies zu falschen Anzeigen in der Suche führen. </a:t>
            </a:r>
          </a:p>
          <a:p>
            <a:r>
              <a:rPr lang="de-DE" dirty="0"/>
              <a:t>Neu werden wieder die korrekten Leistungstypen </a:t>
            </a:r>
            <a:r>
              <a:rPr lang="de-DE" dirty="0" err="1"/>
              <a:t>gemäss</a:t>
            </a:r>
            <a:r>
              <a:rPr lang="de-DE" dirty="0"/>
              <a:t> Mandanten angezeigt. 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A7FA0A1-38D4-8DF0-2E9E-3F31C91A01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926706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5617FF-4FE4-4609-DAAD-FD0E9B1C4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23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CDA468-460F-7996-CA52-895F2BCD6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790" y="3761814"/>
            <a:ext cx="9626322" cy="289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2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3FAB9-5AFC-35F2-17EB-6A7B08F6D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D7FED4E-5DDA-7050-37A5-2BC8EA0D4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easyDOK Rechnungsadresse – Zusatz 1 und 2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179C78C-6118-EB0F-D894-80F17E4C055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 werden an </a:t>
            </a:r>
            <a:r>
              <a:rPr lang="de-CH" dirty="0" err="1"/>
              <a:t>easyDok</a:t>
            </a:r>
            <a:r>
              <a:rPr lang="de-CH" dirty="0"/>
              <a:t> auch die Felder Zusatz 1 &amp; 2 übergeben, welche im </a:t>
            </a:r>
            <a:r>
              <a:rPr lang="de-CH" dirty="0" err="1"/>
              <a:t>easyDok</a:t>
            </a:r>
            <a:r>
              <a:rPr lang="de-CH" dirty="0"/>
              <a:t> im Feld "Rechnungsempfänger" abgefüllt wird.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0317932-C8FB-7F2D-B8F8-E7B0CBCA8B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926724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CF3863-026E-2B14-2734-1EC0511C2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24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72C830B-A5B3-E3C0-DDC2-155F73F46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24" y="3292808"/>
            <a:ext cx="6277630" cy="318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3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F6A4C-0CF6-2DFD-A737-8A4236B88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E7A0577-EDA3-77BA-5507-1E0F39DE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Validierung der Krankenkassenleistungen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C6CF313-8098-5BE6-0223-491E95509C6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Leistungen, die der Krankenkasse verrechnet werden, werden neu auf einen eFaktura-Eintrag in Leistungskatalog geprüft.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A5EFF0F-BEF6-A5A6-25E2-DF93447298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926749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E9B7E5-9031-7CD9-1F45-DEA5BFBD94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25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3FF1FBA-BFBE-F066-3067-5904031FA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81" y="2816185"/>
            <a:ext cx="5380952" cy="3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BA99-9D12-34B5-79ED-20DC25777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B8BF577-1C31-30AD-31CB-4B7C5604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Limitierung Barbetragsverwaltung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1D7563-F05C-21D5-8B41-B75ADF36145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In der Barbetragsverwaltung wird das Feld "Neuer Saldo" mit der Bearbeitung stetig aktualisiert. </a:t>
            </a:r>
          </a:p>
          <a:p>
            <a:r>
              <a:rPr lang="de-CH" dirty="0"/>
              <a:t>Des Weiteren wird das Feld neu auch mit rot hinterlegt, wenn der definierte Höchstbetrag erreicht ist.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0E6E335-0EDA-DD87-98F5-1D3055C480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926834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3C4D12B-811A-72E7-DCD3-D6BA5ADD9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26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8438E5E-033F-1144-4955-F3247996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36" y="3793774"/>
            <a:ext cx="8153615" cy="286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8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77FAE-C554-3985-34BF-D7A75EBA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9E8747B-52D1-B203-6203-3FEE43E64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Sortierung Sitzungseröffnung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3D58BC4-E8D8-A385-598F-AF1000CA7BD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Erfassung von Sitzungen in der grafischen Leistungserfassung wurde verbessert, sodass auch beim Erfassen sortiert werden kann.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CC9C9DA-8152-9F95-3F39-801139219C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926900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BF309B9-22C1-F9D7-0577-C86BE1D555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27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5A53C94-9B20-5FBE-FA8E-6A7E47D49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645" y="3429000"/>
            <a:ext cx="7247619" cy="2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8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484A6-4156-72E7-550B-8E14FC47A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74154A5-EE4B-B235-A8F2-51DF2B02C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Direkte Bewohnerauswahl in Fakturierung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3A0E427-EC6E-3CCC-4737-CA79123E3D3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direkte Bewohnerauswahl in der Fakturierung funktioniert auch wieder mit der Auswahl der Unterbringung.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7A929E0-6238-6F6A-1655-CF5DFEE78A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927874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F4FCD2-C209-AC9E-5FE8-1C63B3296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28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100D002-0523-C7CD-ACDD-A1ED9E3D2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23" y="2878320"/>
            <a:ext cx="4777709" cy="370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E318F-80A9-47BF-4C81-B984C78EF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322DB20-69D5-B4CE-211D-4972816843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92A8909-FD21-FC05-89D3-07A213AEA36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Wenn eine neue Leistung erfasst wird, ist die Maske neu leer.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C727450-17C9-5925-8919-480E3EB1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Erfassen Leistung im Leistungskatalog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2612493-DD98-5323-AE23-BBBFE46F0D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928136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D16A3E-862E-0D80-9668-D5F53C1EF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29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F1C984E-817A-2537-D7DF-806189AC9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394" y="1970629"/>
            <a:ext cx="5430694" cy="389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227AB-DC49-16AB-770C-678F7EC25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03A38E2-85D9-2090-7571-0CD8BE57B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Anzeige Gültigkeit Kontaktadresse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ECCFD78-28DC-F6E0-6F56-558C0CF59CC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Gültigkeitsanzeige der Kontaktadresse wurde verbessert, damit diese auch im Bewohnerstamm ersichtlich ist.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A0EA09C-8307-1C1F-8B3F-0611877D03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928166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7F2EDA-22F6-6D2C-0572-A97C70C1C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30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82F6C8B-55AB-C822-95ED-6FE620E04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84" y="2907350"/>
            <a:ext cx="9952381" cy="3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5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132CF-AC2C-1B18-C31D-AA891B7D4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96B6916-19E8-B3FE-F612-4370ADD09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Korrektur MwSt. in Fakturierung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2A8A680-255D-5285-520C-D91C1C7DDA1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Darstellung der MwSt. wurde in der Abrechnung und auf der Rechnung angepasst.</a:t>
            </a:r>
          </a:p>
          <a:p>
            <a:r>
              <a:rPr lang="de-CH" dirty="0"/>
              <a:t>So wird neu ein eigener MwSt.-Rechner seitens Heim verwendet, so dass die Pauschalsteuersätze korrekt sind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71EFCB-7EE5-89DE-17E7-D86C9CED39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Issue 928175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3F1A31-3904-4975-5DD6-75B59AB89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348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1224-52BD-8AAA-5255-0ABEA5A71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8F3AE8E-EC54-DDAB-35E4-C442E05A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Doppelte MwSt. in eFaktura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C180A8A-2527-8699-4988-A5D96C3CBE1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Wurde im </a:t>
            </a:r>
            <a:r>
              <a:rPr lang="de-CH" dirty="0" err="1"/>
              <a:t>Fakturalayout</a:t>
            </a:r>
            <a:r>
              <a:rPr lang="de-CH" dirty="0"/>
              <a:t> mit Gruppentotal gearbeitet, konnte es sein, dass die MwSt. Beträge doppelt in die eFaktura geschrieben wurden. Dies führe teilweise zu Rückweisungen. </a:t>
            </a:r>
          </a:p>
          <a:p>
            <a:r>
              <a:rPr lang="de-CH" dirty="0"/>
              <a:t>Neu werden mm XML der eFaktura wieder nur die Beträge der einzelnen Positionen ausgegeben und nicht noch zusätzlich vom Gruppentotal.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25262D0-6BC3-F963-F30E-0D525C5B95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smtClean="0"/>
              <a:t>Issue </a:t>
            </a:r>
            <a:r>
              <a:rPr lang="de-DE" dirty="0"/>
              <a:t>928228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3AA073-81B9-2C7E-A9F9-DF48154DD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15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7744C-E6F0-A6CF-0C78-3021C1408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9D45E06-74D3-73B4-DF22-6E1C42386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Export Leistungskatalog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5A02FB22-1BFD-E473-4A1A-5400D846DD3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Beim </a:t>
            </a:r>
            <a:r>
              <a:rPr lang="de-CH" dirty="0" err="1"/>
              <a:t>Drag&amp;Drop</a:t>
            </a:r>
            <a:r>
              <a:rPr lang="de-CH" dirty="0"/>
              <a:t> der Leistungskatalogübersicht stimmt neu die Spaltenüberschrift und Spaltentext immer überein.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A2501F9-E3FB-2A51-3B67-D323436ABD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938486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3004EE-9BC2-5987-432F-AA978AC2E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33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43E294E-5625-72A7-D675-34F609457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87" y="2887294"/>
            <a:ext cx="7175354" cy="2354565"/>
          </a:xfrm>
          <a:prstGeom prst="rect">
            <a:avLst/>
          </a:prstGeom>
        </p:spPr>
      </p:pic>
      <p:pic>
        <p:nvPicPr>
          <p:cNvPr id="1026" name="Picture 2" descr="Software - Mind Map">
            <a:extLst>
              <a:ext uri="{FF2B5EF4-FFF2-40B4-BE49-F238E27FC236}">
                <a16:creationId xmlns:a16="http://schemas.microsoft.com/office/drawing/2014/main" id="{56E13A07-C27A-F890-2BFE-48430B2D0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195" y="2677008"/>
            <a:ext cx="3847277" cy="256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127114E0-CA6D-57DE-F1D8-0B043C65DBD7}"/>
              </a:ext>
            </a:extLst>
          </p:cNvPr>
          <p:cNvCxnSpPr/>
          <p:nvPr/>
        </p:nvCxnSpPr>
        <p:spPr bwMode="gray">
          <a:xfrm flipV="1">
            <a:off x="7795967" y="4232635"/>
            <a:ext cx="1593130" cy="5750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2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2E2F-DD99-8CCD-6ADC-E50967661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8BF7814-F6E5-2FAB-6D25-04897166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Anzeige Hilflosenentschädigung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A33F045-127C-DDB0-3E7F-9FEBB1E9F31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Anzeige der Hilflosenentschädigung auf dem Bewohner wurde korrigiert, damit stets der neuste Eintrag angezeigt wird.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46A7FF-52BC-443A-6B52-F692FDDB6F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938488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55B38B5-1451-BDA7-C613-A7272A3155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34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178F886-6C4B-C124-83A9-76D172F24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308" y="2924151"/>
            <a:ext cx="9704762" cy="37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4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7FB6B-FDDE-16F3-2C67-2BC7725C2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27D86B6-320E-3CF2-FC48-AC44AF7C0D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D542D9A-DF09-D7F6-DC33-16CB9F5A099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Der Report "Pflegezuschläge Kennzahlen" kann wieder mit dem Filterkriterium "effektive Verrechnung" ohne Fehlermeldung geöffnet werden.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86CCC74-3D3D-9DEC-3F23-0C586C6AA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Pflegezuschläge Kennzahlen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B266E74-A21C-39C6-295E-ADFB14CF9C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938561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CD5CC-0078-225F-5CD7-95227BB1E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35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C826C64-5021-F2AC-62A9-153BCC20B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69" y="1922804"/>
            <a:ext cx="4224183" cy="444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2EA3F-1A14-829F-D32D-E091452A3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BF9F9F6-6024-DB19-280A-AA3912CA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Sammelrechnung Kanton Bern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5424187-8E2C-555F-31D6-122C0E97C0A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Für den Kanton Bern kann neu eine Sammelrechnung storniert werden.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30E4A82-7FB0-0347-34EF-B39EFECB6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938945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5551FA5-0E18-BE5F-CE77-761D9B465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36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3ACBAA-9DD9-0B07-BE2E-8344A5B64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100" y="2890932"/>
            <a:ext cx="6907964" cy="294079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CF5D46A-1FB8-6136-BD98-28C8DA0F5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782" y="4361331"/>
            <a:ext cx="7782879" cy="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3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7905E-043B-14C9-B28A-6AABE66F1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35EB4BE-778F-6187-4766-6C9957229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Sammelrechnung Kanton Bern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AA6D893E-BB49-E54D-AD10-747ED1323F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Sammelrechnung Bern wurde optimiert, damit die angewandten Tarifrestkosten und resultierenden Restkosten Pflege nur befüllt werden, wenn der Kanton des Heimes nicht Kanton Bern ist.</a:t>
            </a:r>
          </a:p>
          <a:p>
            <a:r>
              <a:rPr lang="de-CH" dirty="0"/>
              <a:t>Geprüft wird dabei auf den Kanton in den Mandanten Einstellungen.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56761D4-7020-6DE3-9432-470B52DF7F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938951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4D9870D-D6FF-F138-8FE0-5FB0CD6CC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281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72DEA-37FF-61B6-C8BA-CD3D69AA3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8FB5CC3-CFBA-A57C-4B5F-ADACC0878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Sammelrechnung Kanton Bern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E7C567E-7135-F52D-B2CF-314B017D91F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Perioden in der Sammelrechnung werden wieder gemäss Ereignisanzeige ausgegeben, wenn ein Bewohner die Unterbringung wechselt und die ZSR-Übersteuerung aktiv ist.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781B945-0D60-7E62-7752-C01BF46136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Issue </a:t>
            </a:r>
            <a:r>
              <a:rPr lang="de-CH" dirty="0" smtClean="0"/>
              <a:t>949473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35F9FD-E4EB-F968-5DA4-96D4361D3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060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8556C-C4D4-ACAC-6A89-2CC35069C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E913481-EA66-9BB6-CC43-021B062A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Zahlungsdatum von Depotrechnungen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3684789-7ECB-6B49-EE95-15905641CB0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 kann automatisiert eingerichtet werden, dass das Zahlungsdatum der Depotrechnung direkt beim Bewohner eingetragen wird. </a:t>
            </a:r>
          </a:p>
          <a:p>
            <a:r>
              <a:rPr lang="de-CH" dirty="0"/>
              <a:t>Um dies einzurichten, können Sie sich gerne an den Support wenden.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37123CE-C84F-82DA-83F1-07F4F196C6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938947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725967-F1AB-8839-6CCE-9F6D493FA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39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B057B-B7AD-8769-4FCB-11D3BD568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0EDA244B-195C-2D66-FC19-307F270E08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35AE418-D316-E933-AD67-1A53208D9EE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Depotliste wurde erweitert, sodass auch Depots ohne Zahlungsdatum auf dem Report angezeigt werden können.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DDC02F5-D422-8D35-052F-885BA0D2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Depotliste mit allen Depots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D879428-93F4-6216-1267-BE7102A78A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938948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3DBAC5E-81EA-05FE-7954-8089CC09F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40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F676C7-D482-CDB4-E417-25696EA43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69" y="1922804"/>
            <a:ext cx="4990476" cy="3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3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24C5C-1B8F-01C3-0673-488C0904E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4FFC964-6E5B-BB45-9B11-C07A295B1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Aufbereitung SOMED Statistik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E28B7A5-9387-2E2D-60D3-51462296ACF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Aufbereitung für die SOMED wurde erweitert, sodass der Filter der Bewohnerart neuerdings gemäss Statistikperiode ausgegeben wird.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B861374-BC54-E8DD-823C-752B31461E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938949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7DA28A-27A5-58FA-04A2-482E251AE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41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88B711E-91C0-C916-2057-F5260957E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173" y="3285781"/>
            <a:ext cx="8280778" cy="289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E6B46-56C4-4385-44D6-11C57D91B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DD29A20-4179-A8A0-6268-2763EFE1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Bewertung abgeschlossenes Geschäftsjahr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E3F84D0-5C45-D1FF-DB29-DF2750D7291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Handhabung von abgeschlossenen Geschäftsjahren wurde in der Bewertung und Fakturierung optimiert.</a:t>
            </a:r>
          </a:p>
          <a:p>
            <a:r>
              <a:rPr lang="de-CH" dirty="0"/>
              <a:t>So erscheint kein Fehler mehr beim Fakturieren und die Rechnungen können danach auf ein offenes Geschäftsjahr verbucht werden.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1017923-971D-CD73-9400-B00F2AF90C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939067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5C649F-AC42-1F29-971E-D654C8ED7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81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19512-E0E7-10E2-12CA-0CCD5C2C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EAD93B8-4368-FAFF-0581-653E325D5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Fehlermeldung beim Verbuchen von LSV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2D8A61C-1121-DA4C-9D16-7C0DF4F0066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Verbuchung mit der Zahlungsverbindung "Lastschrift" kann wieder durchgeführt werden.</a:t>
            </a:r>
          </a:p>
          <a:p>
            <a:r>
              <a:rPr lang="de-CH" dirty="0"/>
              <a:t>Es erscheint somit keine Fehlermeldung mehr betreffend nicht vorhandener LSV-Zahlungsverbindung.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0F02F88-1BA6-C3E7-A469-C0DF553141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949174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D3FBD53-0CFD-EC92-6A16-AFD21CD17B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962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49E19-3230-4308-5D93-515C8300D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904C1B5-C279-32B5-002A-7AE15192B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Report Pflegetage pro Stufe im Detail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429644F-1567-EE07-07F2-38885435621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Ausgabe des Reports "Pflegetage pro Stufe im Detail" wurde korrigiert, sodass bei einem Bewohnerartwechsel ohne Aus- und Eintritt die korrekten Tage gemäss Ereignisanzeige ausgegeben werden.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C4E20B5-F952-2B46-2ED2-8A03E64CD8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949203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7DD7F2-D51B-6705-DCEC-83F6DE143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791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374B2-7928-6F8A-F934-CA104B91A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FCF52FD-76FE-AF28-35D3-1E83C17B6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Verbesserung BAB </a:t>
            </a:r>
            <a:r>
              <a:rPr lang="de-DE" dirty="0" err="1"/>
              <a:t>Artiset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68C3793-DE89-9D41-6BBB-41A4916C1DC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Diverse Funktionalitäten für den BAB wurden verbessert. Somit wurde folgendes angepasst:</a:t>
            </a:r>
          </a:p>
          <a:p>
            <a:pPr lvl="1"/>
            <a:r>
              <a:rPr lang="de-CH" dirty="0"/>
              <a:t>Beim Aufbereiten wird eine Sanduhr angezeigt</a:t>
            </a:r>
          </a:p>
          <a:p>
            <a:pPr lvl="1"/>
            <a:r>
              <a:rPr lang="de-CH" dirty="0"/>
              <a:t>Neu können die Register vom Excel gewählt werden</a:t>
            </a:r>
          </a:p>
          <a:p>
            <a:pPr lvl="1"/>
            <a:r>
              <a:rPr lang="de-CH" dirty="0"/>
              <a:t>Fehler werden neu in einem Fehlerprotokoll gespeichert und angezeigt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654E877-ADA2-4E76-5DE5-664942E44F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949216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4EB1853-25EE-D2EF-FC59-F571D4127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770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2D2E5-C3B2-3558-B6E7-FD4AF172F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EAF1294-5673-03F6-C5E1-9A0469B43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Löschen Barbetragsbuchungen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E690B06-AEBE-F654-7B59-B1D8A99A039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Barbetragsbuchungen können neu nur noch in der Barbetragsverwaltung gelöscht werden und nicht mehr im Kassenbuch.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1C45277-55EB-FF27-E2EA-114E324D2E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949243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68B670-74A2-52AE-9CC9-74CA3E590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904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8EAF0-EF9E-7568-D5F1-BF0E7B5F7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0D28E80-75E0-150B-4024-1E8078794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Eintrittsdatum auf Rechnung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4998BDC-99E7-1EC5-5804-455B1B3E35F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Eintrittsdatum auf den Rechnungen bei einem Bewohnerartwechsel (Aus- und Eintritt), wurde angepasst, sodass neu immer das Eintrittsdatum des fakturierten Aufenthaltes steht.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3AEBD41-970F-0B17-588A-49B43D317C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949264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78CF40-270E-6CEA-8381-8776D68DE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47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3E32C5C-6A9D-D440-076A-73015B5EF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016" y="3770807"/>
            <a:ext cx="9095898" cy="190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4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3D74A-DBF6-B8A2-58D8-292D9B499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4AC3DF4-9CCB-C299-54F5-EC54E2AF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Eintrittsdatum auf Behandlungsausweis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C5E88A5-0412-7EDE-B165-3B37815F589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Eintrittsdatum auf dem Behandlungsausweis wurde angepasst, sodass immer das erste Eintrittsdatum aus dem System drauf steht.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0FF502-0F8A-312A-03BF-8D83F0E740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949326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8D856F8-4F9E-9047-E6CD-388912E6D2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644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D30DC-25CB-638E-BA6B-B66C3D6C0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C9ACAA4-29EF-F686-C109-E832110BA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Hartmann Schnittstelle – Optionale Felder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E12BF13-8371-98F9-8FAB-FFAA9E68457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Hartmann Schnittstelle wurde um die optionalen Felder für den Bewohnerexport erweitert.</a:t>
            </a:r>
          </a:p>
          <a:p>
            <a:r>
              <a:rPr lang="de-CH" dirty="0"/>
              <a:t>Diese optionalen Felder werden benötigt, um die Abrechnung direkt aus IVF Hartmann zu erstellen.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C4B0D15-62ED-FD4C-21D6-CD9684FB52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949350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C5DCF29-FD2D-B7F5-B3B8-928BFE681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49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420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44229-FF10-BF8F-1934-E04148EEE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32FC876-1CFB-9FA1-C582-9113FF5B8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Manuelle Leistungen nach Austritt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6EC6BC8-3020-E80E-FAEE-F8ADC81A32D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Manuelle Leistungen, die nach einem Austritt erfasst wurden, werden wieder mit dem korrekten Abteilungstarifcode gemäss Kontierungs-ET kontiert.</a:t>
            </a:r>
          </a:p>
          <a:p>
            <a:r>
              <a:rPr lang="de-CH" dirty="0"/>
              <a:t>Somit nehmen die manuellen Leistungen nach Austritt neu immer den Status gemäss Austrittstag (Bewohnerart, Zimmer, usw.)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689BC24-757F-8211-2AE5-98AA96A6B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949392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4C442E-CD45-1A47-9586-CD27E3934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180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B73E6-40EA-BF9F-4AB0-1E636C4B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182832E-A99F-9862-366F-A4C1F332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Sortierung Leistungserfassung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4E90A3B-8007-9D18-200D-41E015802FC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In der Leistungserfassung kann die Leistungsnummer neu alphanumerisch sortiert werden.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AA5691D-B1A0-8404-AE55-25F5D5880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949397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4E1E84-30B7-5163-F4B4-E1897AF48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51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E233FA6-EB8A-B7D5-41E9-A3CCEB9AE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367" y="2903462"/>
            <a:ext cx="10228571" cy="20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659DB-A847-CDC0-C5A3-F3EA668FC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322D108-4D73-1741-DCDE-C07207D52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Erweiterung Kassensystem einlesen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237E9EE6-4BF1-5CDE-D181-6CD8B50BD30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Register Kassensystem wurde um die Bewohnerauswahl erweitert. </a:t>
            </a:r>
          </a:p>
          <a:p>
            <a:r>
              <a:rPr lang="de-CH" dirty="0"/>
              <a:t>Das bedeutet, wenn ein Bewohner z.B. nicht gefunden wurde, kann in der Spalte Bewohner die gewünschte Person via Drop Down Menü manuell ausgewählt werden.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DA7ED87-4EC7-DAD3-CF28-E03D96A378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949451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9ACBAA-9E20-EE76-C53B-A21CED1A13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52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953F47-2F92-22D9-B421-812CE2D6B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635" y="4284947"/>
            <a:ext cx="10361028" cy="12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9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FBAE1-EA6E-8CCA-DC71-97EB9126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3965312-9D6F-468A-0201-34F8F661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Unterbringung in Tab Rechnungen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90CB58E-5CCD-F8B1-65D5-2086E3D3956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Register Rechnungen auf dem Bewohner wurde um die Spalte der Unterbringung erweitert. Diese wird standardmässig angezeigt.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467B57E-95AD-F51C-A38A-86703F4809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949453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F1D998-52D1-5E2E-6455-DF2AA1071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53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30A351F-9D12-FBD5-E1AB-13883AE4D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44" y="3429000"/>
            <a:ext cx="10051061" cy="166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8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09C72-D13D-0C62-A5F3-0C20E1A0A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EAD7070-A10E-A524-AEE0-469B3A08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Protel Schnittstelle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4FE6D06-58F4-7A5A-EFAA-0809FFB23FB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Protel ist eine neue Bewohnerschnittstelle, die es ermöglicht Bewohner ins NEXUS / HEIM zu exportieren.</a:t>
            </a:r>
          </a:p>
          <a:p>
            <a:r>
              <a:rPr lang="de-CH" dirty="0"/>
              <a:t>Für den Import muss die Datei von Protel immer mit der gleichen Bezeichnung und am gleichen Ort abgelegt werden. </a:t>
            </a:r>
          </a:p>
          <a:p>
            <a:r>
              <a:rPr lang="de-CH" dirty="0"/>
              <a:t>Anschliessend kann auf dem Server ein Task eingerichtet werden, welcher den Import der Daten übernimmt.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78C6D26-7A70-E006-7B4E-A3E29E6961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949468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FEA9DF-E388-99F4-8167-4698EE8B5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318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CB202-5FE2-8180-22A2-DA96E4FE6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AFEF1D3-80DE-8965-A8C2-083F4C2AF6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75ACAE8-CA17-C414-6BE4-FC3B6787A5A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Öffnen der Kontaktadressen auf dem Adressstamm wurde optimiert. So werden beim Öffnen der Kontaktadresse nicht mehr alle Daten geladen. Via mehr können jedoch alle verknüpften Adressen angezeigt werden.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28BF2E3-5A18-6D73-3E01-597F2B7D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Adressen, verknüpfte Bewohner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D46ABBE-B623-7DFB-6B76-94AAD8BD61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949513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306BA0-4728-5CD6-F4E4-F91AC083A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55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2F6E2A7-6574-C702-0D37-819480E9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69" y="1924340"/>
            <a:ext cx="5255419" cy="444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4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75FC5-61B5-12DB-0588-E333BE90C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6178B0B-1E01-2FBE-2BA9-0F59C208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Default Jahr in den Reports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4AFA514-21B4-A27D-0601-470E66C301D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Bei den Reports wird neu immer das aktuellste Geschäftsjahr angezeigt.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47D8B44-843A-7F97-CE8A-3D5A0E6861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949527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80DA8D-6DB9-31D9-2C0A-EC6B89E45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56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FD78AA4-A8C7-32B9-2B41-CFAA4A777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115" y="2901900"/>
            <a:ext cx="4800000" cy="3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2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A838B-F906-4384-B894-0729EEDDF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7900FC4C-B437-F22B-5C53-7AEC7B7562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75434A6-4DAD-4B38-AA54-70650D466A6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Für die neue Schnittstelle LTCF musste die Schnittstelle zu RAI erweitert werden.</a:t>
            </a:r>
          </a:p>
          <a:p>
            <a:r>
              <a:rPr lang="de-CH" dirty="0"/>
              <a:t>Um dies zu aktivieren, muss von BESAQSYS zuerst die Umstellung vorgenommen werden, anschliessend kann in den Optionen auf LTCF umgestellt werden.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678D5E6-1F23-7AF1-3D71-2BBF931BB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RAI LTCF Schnittstelle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44A6A42-E913-5591-154F-4A95C89684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949635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092CCA-3D2D-E314-25C3-A1D15A5AD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57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5B381C2-E2EB-430B-68B0-56C193E8C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69" y="1922804"/>
            <a:ext cx="5438095" cy="3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1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5CABB-2487-67BB-0D37-FC777B9F5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872F68D-467A-C208-8AAA-FA07A1F89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Inaktive Bewohner in Leistungserfassung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9ADBDB5-0C7D-579A-ABD0-03071F46C8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In der Leistungserfassung können neu auch inaktive Bewohner ausgewählt werden.</a:t>
            </a:r>
          </a:p>
          <a:p>
            <a:r>
              <a:rPr lang="de-CH" dirty="0"/>
              <a:t>Dies kann via neuer </a:t>
            </a:r>
            <a:r>
              <a:rPr lang="de-CH" dirty="0" err="1"/>
              <a:t>Flag</a:t>
            </a:r>
            <a:r>
              <a:rPr lang="de-CH" dirty="0"/>
              <a:t> aktiviert werden. </a:t>
            </a:r>
          </a:p>
          <a:p>
            <a:r>
              <a:rPr lang="de-CH" dirty="0"/>
              <a:t>Solange der </a:t>
            </a:r>
            <a:r>
              <a:rPr lang="de-CH" dirty="0" err="1"/>
              <a:t>Flag</a:t>
            </a:r>
            <a:r>
              <a:rPr lang="de-CH" dirty="0"/>
              <a:t> nicht aktiviert ist, werden nur aktive Bewohner angezeigt.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A3CEE88-F8E9-FEAD-F2DE-B30095DF57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949668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5D25C3E-77A6-7A89-AB89-611330620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58</a:t>
            </a:fld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75CBD06-13C2-8E08-DACD-245F004B1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56" y="4339759"/>
            <a:ext cx="10361905" cy="1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7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DD96-CF69-0F2C-F516-9390C07AA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12A8BE6-1A88-10C7-ABD7-B5E180ED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Effektives Austrittsdatum Hartmann Schnittstelle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4E4B17A-D5FF-4E30-7F45-266972A772B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 wird bei einem Bewohneraustritt das effektive Austrittsdatum übergeben und ist ab diesem Stichdatum nicht mehr in Hartmann easy ersichtlich.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B0D72B3-931F-B269-1FBD-3FF5461333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Issue </a:t>
            </a:r>
            <a:r>
              <a:rPr lang="de-CH" dirty="0"/>
              <a:t>949713 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1E41D5-005D-513D-22A8-ECF356257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59</a:t>
            </a:fld>
            <a:endParaRPr lang="de-DE" dirty="0"/>
          </a:p>
        </p:txBody>
      </p:sp>
      <p:pic>
        <p:nvPicPr>
          <p:cNvPr id="1026" name="Picture 2" descr="IVF HARTMANN AG: Führender Anbieter für medizinische Verbrauchsmaterialien  in der Schweiz">
            <a:extLst>
              <a:ext uri="{FF2B5EF4-FFF2-40B4-BE49-F238E27FC236}">
                <a16:creationId xmlns:a16="http://schemas.microsoft.com/office/drawing/2014/main" id="{62EB8568-A9DA-BC7F-283C-6EDEE2A391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8"/>
          <a:stretch/>
        </p:blipFill>
        <p:spPr bwMode="auto">
          <a:xfrm>
            <a:off x="1150069" y="3429000"/>
            <a:ext cx="5855601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54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C098C-7FB0-6E7C-374B-89FB0AD72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09C1E762-AE9F-2DA1-1A16-55626D85E9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2606B330-B3B8-6C4E-99B3-5599D499D4B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Kontaktadressen werden bei einem Wiedereintritt automatisch aktiv gesetzt.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BB3669F-40B5-2EE2-B503-E8150C167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Kontaktadressen bei Wiedereintritt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F34F761-6D85-6296-1981-0F4C81EF6A1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949735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96D1C7-8A64-A917-FB36-40052FBC4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60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3D2FD8-B820-DEED-58CD-312A6AE9D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69" y="1920447"/>
            <a:ext cx="4428571" cy="2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2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5A44E-0906-A959-8F8F-71F3D66B9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7CBF193-4906-8285-7166-A0CBDC840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Vorschlag LSV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A6B03FB-B81B-27C9-24DB-70BC98A9181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00679" y="1919416"/>
            <a:ext cx="5406823" cy="4458674"/>
          </a:xfrm>
        </p:spPr>
        <p:txBody>
          <a:bodyPr/>
          <a:lstStyle/>
          <a:p>
            <a:r>
              <a:rPr lang="de-CH" dirty="0" smtClean="0"/>
              <a:t>Wird </a:t>
            </a:r>
            <a:r>
              <a:rPr lang="de-CH" dirty="0"/>
              <a:t>der LSV nicht auf Vormonat beendet, so bleibt das vorgeschlagene Konto im Debitorenstamm drin.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3FA3B10-4DD3-2BBB-5CCF-0132DAB47C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949772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D32A9E-2450-48EB-9510-80742D1A4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61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780" y="1919416"/>
            <a:ext cx="5104549" cy="329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9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8D7CF-C4C3-F015-EEDD-1E72EC34F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C9CF51F-6241-47D8-CF03-0EE43B19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Pflegetage pro Stufe im Detail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504F8DD-E56D-69E7-7670-D9B7BC7FDD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00679" y="1919416"/>
            <a:ext cx="6122815" cy="4458674"/>
          </a:xfrm>
        </p:spPr>
        <p:txBody>
          <a:bodyPr/>
          <a:lstStyle/>
          <a:p>
            <a:r>
              <a:rPr lang="de-CH" dirty="0" smtClean="0"/>
              <a:t>Werden </a:t>
            </a:r>
            <a:r>
              <a:rPr lang="de-CH" dirty="0"/>
              <a:t>für das Einstufungssystem RAI in den Optionen Minuten hinterlegt, so werden diese auch auf dem Report "Pflegetage pro Stufe im Detail" ausgewiesen.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6FE5332-DBB3-1A79-3091-38A86447F3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959858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F96955-7022-F833-E5B7-827C1DDF8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62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549" y="1919416"/>
            <a:ext cx="4699835" cy="369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2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FFB64-38B1-D1A1-EDFE-619906AEC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E894199-07B3-7E9C-761B-D59F93419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78" y="673096"/>
            <a:ext cx="11574711" cy="504916"/>
          </a:xfrm>
        </p:spPr>
        <p:txBody>
          <a:bodyPr/>
          <a:lstStyle/>
          <a:p>
            <a:r>
              <a:rPr lang="de-DE" dirty="0"/>
              <a:t>Manuelle Leistungen nach Auflösen</a:t>
            </a:r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B8650BE-9313-5D15-2C1A-13E8E57CD16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Manuelle Leistungen bleiben nach dem Auflösen einer Rechnung in der Leistungserfassung enthalten.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1BE4BB9-7F33-5D8E-9C55-395D7E5A85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 err="1"/>
              <a:t>Issue</a:t>
            </a:r>
            <a:r>
              <a:rPr lang="de-DE" dirty="0"/>
              <a:t> 960008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A244AF-4B35-699E-9D4E-EA0B35FF0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3E0DE-DE9E-43E9-A4D3-85B06637B40C}" type="slidenum">
              <a:rPr lang="de-DE" smtClean="0"/>
              <a:pPr/>
              <a:t>63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5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xus">
  <a:themeElements>
    <a:clrScheme name="Nexu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2293A"/>
      </a:accent1>
      <a:accent2>
        <a:srgbClr val="2F3E66"/>
      </a:accent2>
      <a:accent3>
        <a:srgbClr val="E8ECF0"/>
      </a:accent3>
      <a:accent4>
        <a:srgbClr val="F6F7F9"/>
      </a:accent4>
      <a:accent5>
        <a:srgbClr val="B80F2E"/>
      </a:accent5>
      <a:accent6>
        <a:srgbClr val="FFFFFF"/>
      </a:accent6>
      <a:hlink>
        <a:srgbClr val="703DD7"/>
      </a:hlink>
      <a:folHlink>
        <a:srgbClr val="9974E2"/>
      </a:folHlink>
    </a:clrScheme>
    <a:fontScheme name="NEXUS">
      <a:majorFont>
        <a:latin typeface="HelveticaNeue LT 55 Roman"/>
        <a:ea typeface=""/>
        <a:cs typeface=""/>
      </a:majorFont>
      <a:minorFont>
        <a:latin typeface="HelveticaNeue LT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X_PPT-Vorlage_SCHWEIZ-08-2020.potx" id="{D17D32ED-6804-4A47-819F-E0A984B4BB03}" vid="{77F1C330-1F90-4583-8CA6-3A94C6C22A2F}"/>
    </a:ext>
  </a:extLst>
</a:theme>
</file>

<file path=ppt/theme/theme2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xus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22293A"/>
    </a:accent1>
    <a:accent2>
      <a:srgbClr val="2F3E66"/>
    </a:accent2>
    <a:accent3>
      <a:srgbClr val="E8ECF0"/>
    </a:accent3>
    <a:accent4>
      <a:srgbClr val="F6F7F9"/>
    </a:accent4>
    <a:accent5>
      <a:srgbClr val="B80F2E"/>
    </a:accent5>
    <a:accent6>
      <a:srgbClr val="FFFFFF"/>
    </a:accent6>
    <a:hlink>
      <a:srgbClr val="703DD7"/>
    </a:hlink>
    <a:folHlink>
      <a:srgbClr val="9974E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1972</Words>
  <Application>Microsoft Office PowerPoint</Application>
  <PresentationFormat>Benutzerdefiniert</PresentationFormat>
  <Paragraphs>278</Paragraphs>
  <Slides>63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63</vt:i4>
      </vt:variant>
    </vt:vector>
  </HeadingPairs>
  <TitlesOfParts>
    <vt:vector size="72" baseType="lpstr">
      <vt:lpstr>Arial</vt:lpstr>
      <vt:lpstr>Helvetica 55 Roman</vt:lpstr>
      <vt:lpstr>Helvetica Neue</vt:lpstr>
      <vt:lpstr>Helvetica Neue Light</vt:lpstr>
      <vt:lpstr>Helvetica Neue LT 55 Roman</vt:lpstr>
      <vt:lpstr>HelveticaNeue LT 43 LightEx</vt:lpstr>
      <vt:lpstr>HelveticaNeue LT 55 Roman</vt:lpstr>
      <vt:lpstr>HelveticaNeueLT Pro 55 Roman</vt:lpstr>
      <vt:lpstr>nexus</vt:lpstr>
      <vt:lpstr>Releasepräsentaiton 2023.2</vt:lpstr>
      <vt:lpstr>SIS+</vt:lpstr>
      <vt:lpstr>Sortierung im Benutzer-Eröffnungs-Wizzard</vt:lpstr>
      <vt:lpstr>Indiv. Reports: Dateiformat einstellbar machen</vt:lpstr>
      <vt:lpstr>Passwortgültigkeit läuft ab - Hinweis</vt:lpstr>
      <vt:lpstr>Active Report keine Vorschau</vt:lpstr>
      <vt:lpstr>Bearbeitung von System Benutzern</vt:lpstr>
      <vt:lpstr>Erweiterung Useranlage über AD</vt:lpstr>
      <vt:lpstr>Erweiterung Useranlage über AD</vt:lpstr>
      <vt:lpstr>Erweiterung Useranlage über AD</vt:lpstr>
      <vt:lpstr>NEXUS/HEIM</vt:lpstr>
      <vt:lpstr>Adressetiketten mit gleichen Vornamen</vt:lpstr>
      <vt:lpstr>Bereinigung Nachbewertung</vt:lpstr>
      <vt:lpstr>Druck Tarmed Rückforderungsbeleg</vt:lpstr>
      <vt:lpstr>Funktion „nicht eingetreten“</vt:lpstr>
      <vt:lpstr>Falsche Anzeige Bewohnerinfo</vt:lpstr>
      <vt:lpstr>Schnellerfassung Kalenderleistungen</vt:lpstr>
      <vt:lpstr>MiGeL-Code aus CareIndex</vt:lpstr>
      <vt:lpstr>Ausweis Heimtaxen Kanton Solothurn</vt:lpstr>
      <vt:lpstr>Überarbeitung Maske eFaktura</vt:lpstr>
      <vt:lpstr>Optimierung Speicher in der Bewohnermaske</vt:lpstr>
      <vt:lpstr>Löschen in Leistungserfassung</vt:lpstr>
      <vt:lpstr>Suche im Leistungskatalog - Leistungstyp</vt:lpstr>
      <vt:lpstr>easyDOK Rechnungsadresse – Zusatz 1 und 2</vt:lpstr>
      <vt:lpstr>Validierung der Krankenkassenleistungen</vt:lpstr>
      <vt:lpstr>Limitierung Barbetragsverwaltung</vt:lpstr>
      <vt:lpstr>Sortierung Sitzungseröffnung</vt:lpstr>
      <vt:lpstr>Direkte Bewohnerauswahl in Fakturierung</vt:lpstr>
      <vt:lpstr>Erfassen Leistung im Leistungskatalog</vt:lpstr>
      <vt:lpstr>Anzeige Gültigkeit Kontaktadresse</vt:lpstr>
      <vt:lpstr>Korrektur MwSt. in Fakturierung</vt:lpstr>
      <vt:lpstr>Doppelte MwSt. in eFaktura</vt:lpstr>
      <vt:lpstr>Export Leistungskatalog</vt:lpstr>
      <vt:lpstr>Anzeige Hilflosenentschädigung</vt:lpstr>
      <vt:lpstr>Pflegezuschläge Kennzahlen</vt:lpstr>
      <vt:lpstr>Sammelrechnung Kanton Bern</vt:lpstr>
      <vt:lpstr>Sammelrechnung Kanton Bern</vt:lpstr>
      <vt:lpstr>Sammelrechnung Kanton Bern</vt:lpstr>
      <vt:lpstr>Zahlungsdatum von Depotrechnungen</vt:lpstr>
      <vt:lpstr>Depotliste mit allen Depots</vt:lpstr>
      <vt:lpstr>Aufbereitung SOMED Statistik</vt:lpstr>
      <vt:lpstr>Bewertung abgeschlossenes Geschäftsjahr</vt:lpstr>
      <vt:lpstr>Fehlermeldung beim Verbuchen von LSV</vt:lpstr>
      <vt:lpstr>Report Pflegetage pro Stufe im Detail</vt:lpstr>
      <vt:lpstr>Verbesserung BAB Artiset</vt:lpstr>
      <vt:lpstr>Löschen Barbetragsbuchungen</vt:lpstr>
      <vt:lpstr>Eintrittsdatum auf Rechnung</vt:lpstr>
      <vt:lpstr>Eintrittsdatum auf Behandlungsausweis</vt:lpstr>
      <vt:lpstr>Hartmann Schnittstelle – Optionale Felder</vt:lpstr>
      <vt:lpstr>Manuelle Leistungen nach Austritt</vt:lpstr>
      <vt:lpstr>Sortierung Leistungserfassung</vt:lpstr>
      <vt:lpstr>Erweiterung Kassensystem einlesen</vt:lpstr>
      <vt:lpstr>Unterbringung in Tab Rechnungen</vt:lpstr>
      <vt:lpstr>Protel Schnittstelle</vt:lpstr>
      <vt:lpstr>Adressen, verknüpfte Bewohner</vt:lpstr>
      <vt:lpstr>Default Jahr in den Reports</vt:lpstr>
      <vt:lpstr>RAI LTCF Schnittstelle</vt:lpstr>
      <vt:lpstr>Inaktive Bewohner in Leistungserfassung</vt:lpstr>
      <vt:lpstr>Effektives Austrittsdatum Hartmann Schnittstelle</vt:lpstr>
      <vt:lpstr>Kontaktadressen bei Wiedereintritt</vt:lpstr>
      <vt:lpstr>Vorschlag LSV</vt:lpstr>
      <vt:lpstr>Pflegetage pro Stufe im Detail</vt:lpstr>
      <vt:lpstr>Manuelle Leistungen nach Auflösen</vt:lpstr>
    </vt:vector>
  </TitlesOfParts>
  <Company>Nexus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Vorgehen bei der Präsentationserstellung</dc:title>
  <dc:creator>Sara Lauber</dc:creator>
  <cp:lastModifiedBy>Herren Anahi</cp:lastModifiedBy>
  <cp:revision>19</cp:revision>
  <dcterms:created xsi:type="dcterms:W3CDTF">2022-04-12T12:23:42Z</dcterms:created>
  <dcterms:modified xsi:type="dcterms:W3CDTF">2024-04-09T09:14:16Z</dcterms:modified>
</cp:coreProperties>
</file>