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4" r:id="rId9"/>
    <p:sldId id="265"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Lst>
  <p:sldSz cx="18288000" cy="10287000"/>
  <p:notesSz cx="6858000" cy="9144000"/>
  <p:embeddedFontLst>
    <p:embeddedFont>
      <p:font typeface="Helvetica Now" panose="020B0604020202020204" charset="0"/>
      <p:regular r:id="rId31"/>
    </p:embeddedFont>
    <p:embeddedFont>
      <p:font typeface="Helvetica Now Bold" panose="020B0604020202020204" charset="0"/>
      <p:regular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0" d="100"/>
          <a:sy n="70" d="100"/>
        </p:scale>
        <p:origin x="7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19.11.2024</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‹Nr.›</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Die Titelfolie bereits während der Einwahl der Teilnehmer anzeigen, in dem die Bildschirmübertragung gestartet und dann sofort pausiert wird! </a:t>
            </a:r>
          </a:p>
          <a:p>
            <a:r>
              <a:rPr lang="en-US"/>
              <a:t>1</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Die Titelfolie bereits während der Einwahl der Teilnehmer anzeigen, in dem die Bildschirmübertragung gestartet und dann sofort pausiert wird! </a:t>
            </a:r>
          </a:p>
          <a:p>
            <a:r>
              <a:rPr lang="en-US"/>
              <a:t>1</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openxmlformats.org/officeDocument/2006/relationships/image" Target="../media/image27.svg"/><Relationship Id="rId13" Type="http://schemas.openxmlformats.org/officeDocument/2006/relationships/image" Target="../media/image32.png"/><Relationship Id="rId3" Type="http://schemas.openxmlformats.org/officeDocument/2006/relationships/image" Target="../media/image23.png"/><Relationship Id="rId7" Type="http://schemas.openxmlformats.org/officeDocument/2006/relationships/image" Target="../media/image26.png"/><Relationship Id="rId12" Type="http://schemas.openxmlformats.org/officeDocument/2006/relationships/image" Target="../media/image31.svg"/><Relationship Id="rId2" Type="http://schemas.openxmlformats.org/officeDocument/2006/relationships/image" Target="../media/image4.png"/><Relationship Id="rId16" Type="http://schemas.openxmlformats.org/officeDocument/2006/relationships/image" Target="../media/image35.svg"/><Relationship Id="rId1" Type="http://schemas.openxmlformats.org/officeDocument/2006/relationships/slideLayout" Target="../slideLayouts/slideLayout7.xml"/><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29.svg"/><Relationship Id="rId4" Type="http://schemas.openxmlformats.org/officeDocument/2006/relationships/image" Target="../media/image1.png"/><Relationship Id="rId9" Type="http://schemas.openxmlformats.org/officeDocument/2006/relationships/image" Target="../media/image28.png"/><Relationship Id="rId14" Type="http://schemas.openxmlformats.org/officeDocument/2006/relationships/image" Target="../media/image33.sv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Freeform 2"/>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3" name="Freeform 3"/>
          <p:cNvSpPr/>
          <p:nvPr/>
        </p:nvSpPr>
        <p:spPr>
          <a:xfrm>
            <a:off x="-3" y="-165"/>
            <a:ext cx="18323311" cy="10295207"/>
          </a:xfrm>
          <a:custGeom>
            <a:avLst/>
            <a:gdLst/>
            <a:ahLst/>
            <a:cxnLst/>
            <a:rect l="l" t="t" r="r" b="b"/>
            <a:pathLst>
              <a:path w="18323311" h="10295207">
                <a:moveTo>
                  <a:pt x="0" y="0"/>
                </a:moveTo>
                <a:lnTo>
                  <a:pt x="18323311" y="0"/>
                </a:lnTo>
                <a:lnTo>
                  <a:pt x="18323311" y="10295207"/>
                </a:lnTo>
                <a:lnTo>
                  <a:pt x="0" y="10295207"/>
                </a:lnTo>
                <a:lnTo>
                  <a:pt x="0" y="0"/>
                </a:lnTo>
                <a:close/>
              </a:path>
            </a:pathLst>
          </a:custGeom>
          <a:blipFill>
            <a:blip r:embed="rId4"/>
            <a:stretch>
              <a:fillRect/>
            </a:stretch>
          </a:blipFill>
        </p:spPr>
        <p:txBody>
          <a:bodyPr/>
          <a:lstStyle/>
          <a:p>
            <a:endParaRPr lang="de-CH"/>
          </a:p>
        </p:txBody>
      </p:sp>
      <p:sp>
        <p:nvSpPr>
          <p:cNvPr id="4" name="AutoShape 4"/>
          <p:cNvSpPr/>
          <p:nvPr/>
        </p:nvSpPr>
        <p:spPr>
          <a:xfrm rot="5039461">
            <a:off x="970742" y="-60933"/>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5" name="AutoShape 5"/>
          <p:cNvSpPr/>
          <p:nvPr/>
        </p:nvSpPr>
        <p:spPr>
          <a:xfrm rot="5039461">
            <a:off x="17184243" y="-60933"/>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6" name="AutoShape 6"/>
          <p:cNvSpPr/>
          <p:nvPr/>
        </p:nvSpPr>
        <p:spPr>
          <a:xfrm rot="5039461">
            <a:off x="8863615" y="-60933"/>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7" name="AutoShape 7"/>
          <p:cNvSpPr/>
          <p:nvPr/>
        </p:nvSpPr>
        <p:spPr>
          <a:xfrm rot="5039461">
            <a:off x="9293761" y="-60933"/>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8" name="TextBox 8"/>
          <p:cNvSpPr txBox="1"/>
          <p:nvPr/>
        </p:nvSpPr>
        <p:spPr>
          <a:xfrm>
            <a:off x="8645029" y="-434118"/>
            <a:ext cx="502274" cy="209550"/>
          </a:xfrm>
          <a:prstGeom prst="rect">
            <a:avLst/>
          </a:prstGeom>
        </p:spPr>
        <p:txBody>
          <a:bodyPr lIns="0" tIns="0" rIns="0" bIns="0" rtlCol="0" anchor="t">
            <a:spAutoFit/>
          </a:bodyPr>
          <a:lstStyle/>
          <a:p>
            <a:pPr algn="ctr">
              <a:lnSpc>
                <a:spcPts val="1621"/>
              </a:lnSpc>
            </a:pPr>
            <a:r>
              <a:rPr lang="en-US" sz="1351">
                <a:solidFill>
                  <a:srgbClr val="000000"/>
                </a:solidFill>
                <a:latin typeface="Helvetica Now"/>
                <a:ea typeface="Helvetica Now"/>
                <a:cs typeface="Helvetica Now"/>
                <a:sym typeface="Helvetica Now"/>
              </a:rPr>
              <a:t>0,40</a:t>
            </a:r>
          </a:p>
        </p:txBody>
      </p:sp>
      <p:sp>
        <p:nvSpPr>
          <p:cNvPr id="9" name="TextBox 9"/>
          <p:cNvSpPr txBox="1"/>
          <p:nvPr/>
        </p:nvSpPr>
        <p:spPr>
          <a:xfrm>
            <a:off x="9146661" y="-434118"/>
            <a:ext cx="502274" cy="209550"/>
          </a:xfrm>
          <a:prstGeom prst="rect">
            <a:avLst/>
          </a:prstGeom>
        </p:spPr>
        <p:txBody>
          <a:bodyPr lIns="0" tIns="0" rIns="0" bIns="0" rtlCol="0" anchor="t">
            <a:spAutoFit/>
          </a:bodyPr>
          <a:lstStyle/>
          <a:p>
            <a:pPr algn="ctr">
              <a:lnSpc>
                <a:spcPts val="1621"/>
              </a:lnSpc>
            </a:pPr>
            <a:r>
              <a:rPr lang="en-US" sz="1351">
                <a:solidFill>
                  <a:srgbClr val="000000"/>
                </a:solidFill>
                <a:latin typeface="Helvetica Now"/>
                <a:ea typeface="Helvetica Now"/>
                <a:cs typeface="Helvetica Now"/>
                <a:sym typeface="Helvetica Now"/>
              </a:rPr>
              <a:t>0,40</a:t>
            </a:r>
          </a:p>
        </p:txBody>
      </p:sp>
      <p:sp>
        <p:nvSpPr>
          <p:cNvPr id="10" name="TextBox 10"/>
          <p:cNvSpPr txBox="1"/>
          <p:nvPr/>
        </p:nvSpPr>
        <p:spPr>
          <a:xfrm>
            <a:off x="17001400" y="-434118"/>
            <a:ext cx="502274" cy="209550"/>
          </a:xfrm>
          <a:prstGeom prst="rect">
            <a:avLst/>
          </a:prstGeom>
        </p:spPr>
        <p:txBody>
          <a:bodyPr lIns="0" tIns="0" rIns="0" bIns="0" rtlCol="0" anchor="t">
            <a:spAutoFit/>
          </a:bodyPr>
          <a:lstStyle/>
          <a:p>
            <a:pPr algn="ctr">
              <a:lnSpc>
                <a:spcPts val="1621"/>
              </a:lnSpc>
            </a:pPr>
            <a:r>
              <a:rPr lang="en-US" sz="1351">
                <a:solidFill>
                  <a:srgbClr val="000000"/>
                </a:solidFill>
                <a:latin typeface="Helvetica Now"/>
                <a:ea typeface="Helvetica Now"/>
                <a:cs typeface="Helvetica Now"/>
                <a:sym typeface="Helvetica Now"/>
              </a:rPr>
              <a:t>15,00</a:t>
            </a:r>
          </a:p>
        </p:txBody>
      </p:sp>
      <p:sp>
        <p:nvSpPr>
          <p:cNvPr id="11" name="TextBox 11"/>
          <p:cNvSpPr txBox="1"/>
          <p:nvPr/>
        </p:nvSpPr>
        <p:spPr>
          <a:xfrm>
            <a:off x="787900" y="-434118"/>
            <a:ext cx="502274" cy="209550"/>
          </a:xfrm>
          <a:prstGeom prst="rect">
            <a:avLst/>
          </a:prstGeom>
        </p:spPr>
        <p:txBody>
          <a:bodyPr lIns="0" tIns="0" rIns="0" bIns="0" rtlCol="0" anchor="t">
            <a:spAutoFit/>
          </a:bodyPr>
          <a:lstStyle/>
          <a:p>
            <a:pPr algn="ctr">
              <a:lnSpc>
                <a:spcPts val="1621"/>
              </a:lnSpc>
            </a:pPr>
            <a:r>
              <a:rPr lang="en-US" sz="1351">
                <a:solidFill>
                  <a:srgbClr val="000000"/>
                </a:solidFill>
                <a:latin typeface="Helvetica Now"/>
                <a:ea typeface="Helvetica Now"/>
                <a:cs typeface="Helvetica Now"/>
                <a:sym typeface="Helvetica Now"/>
              </a:rPr>
              <a:t>15,00</a:t>
            </a:r>
          </a:p>
        </p:txBody>
      </p:sp>
      <p:sp>
        <p:nvSpPr>
          <p:cNvPr id="12" name="AutoShape 12"/>
          <p:cNvSpPr/>
          <p:nvPr/>
        </p:nvSpPr>
        <p:spPr>
          <a:xfrm rot="5039461">
            <a:off x="-129066" y="2376288"/>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13" name="AutoShape 13"/>
          <p:cNvSpPr/>
          <p:nvPr/>
        </p:nvSpPr>
        <p:spPr>
          <a:xfrm rot="5039461">
            <a:off x="-129066" y="2734960"/>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14" name="TextBox 14"/>
          <p:cNvSpPr txBox="1"/>
          <p:nvPr/>
        </p:nvSpPr>
        <p:spPr>
          <a:xfrm>
            <a:off x="-681009" y="9362494"/>
            <a:ext cx="502274" cy="209550"/>
          </a:xfrm>
          <a:prstGeom prst="rect">
            <a:avLst/>
          </a:prstGeom>
        </p:spPr>
        <p:txBody>
          <a:bodyPr lIns="0" tIns="0" rIns="0" bIns="0" rtlCol="0" anchor="t">
            <a:spAutoFit/>
          </a:bodyPr>
          <a:lstStyle/>
          <a:p>
            <a:pPr algn="ctr">
              <a:lnSpc>
                <a:spcPts val="1621"/>
              </a:lnSpc>
            </a:pPr>
            <a:r>
              <a:rPr lang="en-US" sz="1351">
                <a:solidFill>
                  <a:srgbClr val="000000"/>
                </a:solidFill>
                <a:latin typeface="Helvetica Now"/>
                <a:ea typeface="Helvetica Now"/>
                <a:cs typeface="Helvetica Now"/>
                <a:sym typeface="Helvetica Now"/>
              </a:rPr>
              <a:t>8,00</a:t>
            </a:r>
          </a:p>
        </p:txBody>
      </p:sp>
      <p:sp>
        <p:nvSpPr>
          <p:cNvPr id="15" name="Freeform 15"/>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16" name="TextBox 16"/>
          <p:cNvSpPr txBox="1"/>
          <p:nvPr/>
        </p:nvSpPr>
        <p:spPr>
          <a:xfrm>
            <a:off x="5355654" y="4029075"/>
            <a:ext cx="7576691" cy="2105025"/>
          </a:xfrm>
          <a:prstGeom prst="rect">
            <a:avLst/>
          </a:prstGeom>
        </p:spPr>
        <p:txBody>
          <a:bodyPr lIns="0" tIns="0" rIns="0" bIns="0" rtlCol="0" anchor="t">
            <a:spAutoFit/>
          </a:bodyPr>
          <a:lstStyle/>
          <a:p>
            <a:pPr algn="ctr">
              <a:lnSpc>
                <a:spcPts val="8400"/>
              </a:lnSpc>
            </a:pPr>
            <a:r>
              <a:rPr lang="en-US" sz="6000" b="1">
                <a:solidFill>
                  <a:srgbClr val="000000"/>
                </a:solidFill>
                <a:latin typeface="Helvetica Now Bold"/>
                <a:ea typeface="Helvetica Now Bold"/>
                <a:cs typeface="Helvetica Now Bold"/>
                <a:sym typeface="Helvetica Now Bold"/>
              </a:rPr>
              <a:t>Releasepräsentation </a:t>
            </a:r>
          </a:p>
          <a:p>
            <a:pPr algn="ctr">
              <a:lnSpc>
                <a:spcPts val="8400"/>
              </a:lnSpc>
            </a:pPr>
            <a:r>
              <a:rPr lang="en-US" sz="6000" b="1">
                <a:solidFill>
                  <a:srgbClr val="000000"/>
                </a:solidFill>
                <a:latin typeface="Helvetica Now Bold"/>
                <a:ea typeface="Helvetica Now Bold"/>
                <a:cs typeface="Helvetica Now Bold"/>
                <a:sym typeface="Helvetica Now Bold"/>
              </a:rPr>
              <a:t>NEXUS/HEIM 2024.1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1352550" y="887550"/>
            <a:ext cx="15573375" cy="9266158"/>
          </a:xfrm>
          <a:custGeom>
            <a:avLst/>
            <a:gdLst/>
            <a:ahLst/>
            <a:cxnLst/>
            <a:rect l="l" t="t" r="r" b="b"/>
            <a:pathLst>
              <a:path w="15573375" h="9266158">
                <a:moveTo>
                  <a:pt x="0" y="0"/>
                </a:moveTo>
                <a:lnTo>
                  <a:pt x="15573375" y="0"/>
                </a:lnTo>
                <a:lnTo>
                  <a:pt x="15573375" y="9266159"/>
                </a:lnTo>
                <a:lnTo>
                  <a:pt x="0" y="9266159"/>
                </a:lnTo>
                <a:lnTo>
                  <a:pt x="0" y="0"/>
                </a:lnTo>
                <a:close/>
              </a:path>
            </a:pathLst>
          </a:custGeom>
          <a:blipFill>
            <a:blip r:embed="rId4"/>
            <a:stretch>
              <a:fillRect/>
            </a:stretch>
          </a:blipFill>
        </p:spPr>
        <p:txBody>
          <a:bodyPr/>
          <a:lstStyle/>
          <a:p>
            <a:endParaRPr lang="de-CH"/>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3542966" y="3091815"/>
            <a:ext cx="11202067" cy="6805256"/>
          </a:xfrm>
          <a:custGeom>
            <a:avLst/>
            <a:gdLst/>
            <a:ahLst/>
            <a:cxnLst/>
            <a:rect l="l" t="t" r="r" b="b"/>
            <a:pathLst>
              <a:path w="11202067" h="6805256">
                <a:moveTo>
                  <a:pt x="0" y="0"/>
                </a:moveTo>
                <a:lnTo>
                  <a:pt x="11202068" y="0"/>
                </a:lnTo>
                <a:lnTo>
                  <a:pt x="11202068" y="6805256"/>
                </a:lnTo>
                <a:lnTo>
                  <a:pt x="0" y="6805256"/>
                </a:lnTo>
                <a:lnTo>
                  <a:pt x="0" y="0"/>
                </a:lnTo>
                <a:close/>
              </a:path>
            </a:pathLst>
          </a:custGeom>
          <a:blipFill>
            <a:blip r:embed="rId4"/>
            <a:stretch>
              <a:fillRect/>
            </a:stretch>
          </a:blipFill>
        </p:spPr>
        <p:txBody>
          <a:bodyPr/>
          <a:lstStyle/>
          <a:p>
            <a:endParaRPr lang="de-CH"/>
          </a:p>
        </p:txBody>
      </p:sp>
      <p:sp>
        <p:nvSpPr>
          <p:cNvPr id="5" name="Freeform 5"/>
          <p:cNvSpPr/>
          <p:nvPr/>
        </p:nvSpPr>
        <p:spPr>
          <a:xfrm>
            <a:off x="15783385" y="8615661"/>
            <a:ext cx="1475915" cy="1475915"/>
          </a:xfrm>
          <a:custGeom>
            <a:avLst/>
            <a:gdLst/>
            <a:ahLst/>
            <a:cxnLst/>
            <a:rect l="l" t="t" r="r" b="b"/>
            <a:pathLst>
              <a:path w="1475915" h="1475915">
                <a:moveTo>
                  <a:pt x="0" y="0"/>
                </a:moveTo>
                <a:lnTo>
                  <a:pt x="1475915" y="0"/>
                </a:lnTo>
                <a:lnTo>
                  <a:pt x="1475915" y="1475916"/>
                </a:lnTo>
                <a:lnTo>
                  <a:pt x="0" y="1475916"/>
                </a:lnTo>
                <a:lnTo>
                  <a:pt x="0" y="0"/>
                </a:lnTo>
                <a:close/>
              </a:path>
            </a:pathLst>
          </a:custGeom>
          <a:blipFill>
            <a:blip r:embed="rId5"/>
            <a:stretch>
              <a:fillRect/>
            </a:stretch>
          </a:blipFill>
        </p:spPr>
        <p:txBody>
          <a:bodyPr/>
          <a:lstStyle/>
          <a:p>
            <a:endParaRPr lang="de-CH"/>
          </a:p>
        </p:txBody>
      </p:sp>
      <p:sp>
        <p:nvSpPr>
          <p:cNvPr id="6" name="TextBox 6"/>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Sammelrechnung per eBill</a:t>
            </a:r>
          </a:p>
        </p:txBody>
      </p:sp>
      <p:sp>
        <p:nvSpPr>
          <p:cNvPr id="7" name="TextBox 7"/>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949640</a:t>
            </a:r>
          </a:p>
        </p:txBody>
      </p:sp>
      <p:sp>
        <p:nvSpPr>
          <p:cNvPr id="8" name="TextBox 8"/>
          <p:cNvSpPr txBox="1"/>
          <p:nvPr/>
        </p:nvSpPr>
        <p:spPr>
          <a:xfrm>
            <a:off x="1028700" y="2543175"/>
            <a:ext cx="15840749" cy="4057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Es besteht neu die Möglichkeit, Sammelrechnungen per eBill zu versenden</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4426003" y="2905126"/>
            <a:ext cx="9435995" cy="7260631"/>
          </a:xfrm>
          <a:custGeom>
            <a:avLst/>
            <a:gdLst/>
            <a:ahLst/>
            <a:cxnLst/>
            <a:rect l="l" t="t" r="r" b="b"/>
            <a:pathLst>
              <a:path w="9435995" h="7260631">
                <a:moveTo>
                  <a:pt x="0" y="0"/>
                </a:moveTo>
                <a:lnTo>
                  <a:pt x="9435994" y="0"/>
                </a:lnTo>
                <a:lnTo>
                  <a:pt x="9435994" y="7260631"/>
                </a:lnTo>
                <a:lnTo>
                  <a:pt x="0" y="7260631"/>
                </a:lnTo>
                <a:lnTo>
                  <a:pt x="0" y="0"/>
                </a:lnTo>
                <a:close/>
              </a:path>
            </a:pathLst>
          </a:custGeom>
          <a:blipFill>
            <a:blip r:embed="rId4"/>
            <a:stretch>
              <a:fillRect/>
            </a:stretch>
          </a:blipFill>
        </p:spPr>
        <p:txBody>
          <a:bodyPr/>
          <a:lstStyle/>
          <a:p>
            <a:endParaRPr lang="de-CH"/>
          </a:p>
        </p:txBody>
      </p:sp>
      <p:sp>
        <p:nvSpPr>
          <p:cNvPr id="5" name="Freeform 5"/>
          <p:cNvSpPr/>
          <p:nvPr/>
        </p:nvSpPr>
        <p:spPr>
          <a:xfrm>
            <a:off x="16137820" y="8667530"/>
            <a:ext cx="1121480" cy="1498227"/>
          </a:xfrm>
          <a:custGeom>
            <a:avLst/>
            <a:gdLst/>
            <a:ahLst/>
            <a:cxnLst/>
            <a:rect l="l" t="t" r="r" b="b"/>
            <a:pathLst>
              <a:path w="1121480" h="1498227">
                <a:moveTo>
                  <a:pt x="0" y="0"/>
                </a:moveTo>
                <a:lnTo>
                  <a:pt x="1121480" y="0"/>
                </a:lnTo>
                <a:lnTo>
                  <a:pt x="1121480" y="1498227"/>
                </a:lnTo>
                <a:lnTo>
                  <a:pt x="0" y="1498227"/>
                </a:lnTo>
                <a:lnTo>
                  <a:pt x="0" y="0"/>
                </a:lnTo>
                <a:close/>
              </a:path>
            </a:pathLst>
          </a:custGeom>
          <a:blipFill>
            <a:blip r:embed="rId5"/>
            <a:stretch>
              <a:fillRect/>
            </a:stretch>
          </a:blipFill>
        </p:spPr>
        <p:txBody>
          <a:bodyPr/>
          <a:lstStyle/>
          <a:p>
            <a:endParaRPr lang="de-CH"/>
          </a:p>
        </p:txBody>
      </p:sp>
      <p:sp>
        <p:nvSpPr>
          <p:cNvPr id="6" name="TextBox 6"/>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Fakturaarten in Rekapitulation</a:t>
            </a:r>
          </a:p>
        </p:txBody>
      </p:sp>
      <p:sp>
        <p:nvSpPr>
          <p:cNvPr id="7" name="TextBox 7"/>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949291</a:t>
            </a:r>
          </a:p>
        </p:txBody>
      </p:sp>
      <p:sp>
        <p:nvSpPr>
          <p:cNvPr id="8" name="TextBox 8"/>
          <p:cNvSpPr txBox="1"/>
          <p:nvPr/>
        </p:nvSpPr>
        <p:spPr>
          <a:xfrm>
            <a:off x="1028700" y="2543175"/>
            <a:ext cx="15840749" cy="4057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In der Rekapitulation werden nun alle Fakturaarten einzeln angezeigt</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3493371" y="3510915"/>
            <a:ext cx="11301259" cy="6328705"/>
          </a:xfrm>
          <a:custGeom>
            <a:avLst/>
            <a:gdLst/>
            <a:ahLst/>
            <a:cxnLst/>
            <a:rect l="l" t="t" r="r" b="b"/>
            <a:pathLst>
              <a:path w="11301259" h="6328705">
                <a:moveTo>
                  <a:pt x="0" y="0"/>
                </a:moveTo>
                <a:lnTo>
                  <a:pt x="11301258" y="0"/>
                </a:lnTo>
                <a:lnTo>
                  <a:pt x="11301258" y="6328705"/>
                </a:lnTo>
                <a:lnTo>
                  <a:pt x="0" y="6328705"/>
                </a:lnTo>
                <a:lnTo>
                  <a:pt x="0" y="0"/>
                </a:lnTo>
                <a:close/>
              </a:path>
            </a:pathLst>
          </a:custGeom>
          <a:blipFill>
            <a:blip r:embed="rId4"/>
            <a:stretch>
              <a:fillRect/>
            </a:stretch>
          </a:blipFill>
        </p:spPr>
        <p:txBody>
          <a:bodyPr/>
          <a:lstStyle/>
          <a:p>
            <a:endParaRPr lang="de-CH"/>
          </a:p>
        </p:txBody>
      </p:sp>
      <p:sp>
        <p:nvSpPr>
          <p:cNvPr id="5" name="Freeform 5"/>
          <p:cNvSpPr/>
          <p:nvPr/>
        </p:nvSpPr>
        <p:spPr>
          <a:xfrm>
            <a:off x="16174379" y="8615661"/>
            <a:ext cx="1084921" cy="1449387"/>
          </a:xfrm>
          <a:custGeom>
            <a:avLst/>
            <a:gdLst/>
            <a:ahLst/>
            <a:cxnLst/>
            <a:rect l="l" t="t" r="r" b="b"/>
            <a:pathLst>
              <a:path w="1084921" h="1449387">
                <a:moveTo>
                  <a:pt x="0" y="0"/>
                </a:moveTo>
                <a:lnTo>
                  <a:pt x="1084921" y="0"/>
                </a:lnTo>
                <a:lnTo>
                  <a:pt x="1084921" y="1449388"/>
                </a:lnTo>
                <a:lnTo>
                  <a:pt x="0" y="1449388"/>
                </a:lnTo>
                <a:lnTo>
                  <a:pt x="0" y="0"/>
                </a:lnTo>
                <a:close/>
              </a:path>
            </a:pathLst>
          </a:custGeom>
          <a:blipFill>
            <a:blip r:embed="rId5"/>
            <a:stretch>
              <a:fillRect/>
            </a:stretch>
          </a:blipFill>
        </p:spPr>
        <p:txBody>
          <a:bodyPr/>
          <a:lstStyle/>
          <a:p>
            <a:endParaRPr lang="de-CH"/>
          </a:p>
        </p:txBody>
      </p:sp>
      <p:sp>
        <p:nvSpPr>
          <p:cNvPr id="6" name="Freeform 6"/>
          <p:cNvSpPr/>
          <p:nvPr/>
        </p:nvSpPr>
        <p:spPr>
          <a:xfrm>
            <a:off x="16387303" y="9155728"/>
            <a:ext cx="659073" cy="683892"/>
          </a:xfrm>
          <a:custGeom>
            <a:avLst/>
            <a:gdLst/>
            <a:ahLst/>
            <a:cxnLst/>
            <a:rect l="l" t="t" r="r" b="b"/>
            <a:pathLst>
              <a:path w="659073" h="683892">
                <a:moveTo>
                  <a:pt x="0" y="0"/>
                </a:moveTo>
                <a:lnTo>
                  <a:pt x="659073" y="0"/>
                </a:lnTo>
                <a:lnTo>
                  <a:pt x="659073" y="683892"/>
                </a:lnTo>
                <a:lnTo>
                  <a:pt x="0" y="683892"/>
                </a:lnTo>
                <a:lnTo>
                  <a:pt x="0" y="0"/>
                </a:lnTo>
                <a:close/>
              </a:path>
            </a:pathLst>
          </a:custGeom>
          <a:blipFill>
            <a:blip r:embed="rId6"/>
            <a:stretch>
              <a:fillRect/>
            </a:stretch>
          </a:blipFill>
        </p:spPr>
        <p:txBody>
          <a:bodyPr/>
          <a:lstStyle/>
          <a:p>
            <a:endParaRPr lang="de-CH"/>
          </a:p>
        </p:txBody>
      </p:sp>
      <p:sp>
        <p:nvSpPr>
          <p:cNvPr id="7" name="TextBox 7"/>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Position “Zahlerinfo” auf Rechnung</a:t>
            </a:r>
          </a:p>
        </p:txBody>
      </p:sp>
      <p:sp>
        <p:nvSpPr>
          <p:cNvPr id="8" name="TextBox 8"/>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949228</a:t>
            </a:r>
          </a:p>
        </p:txBody>
      </p:sp>
      <p:sp>
        <p:nvSpPr>
          <p:cNvPr id="9" name="TextBox 9"/>
          <p:cNvSpPr txBox="1"/>
          <p:nvPr/>
        </p:nvSpPr>
        <p:spPr>
          <a:xfrm>
            <a:off x="1028700" y="2543175"/>
            <a:ext cx="15840749" cy="8248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Durch Aktivierung der Option kann die Zahlerinfo auf der Rechnung nach der Zeile "Saldo zu unseren Gunsten" angedruckt werden.</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1260377" y="4638942"/>
            <a:ext cx="15767246" cy="1951197"/>
          </a:xfrm>
          <a:custGeom>
            <a:avLst/>
            <a:gdLst/>
            <a:ahLst/>
            <a:cxnLst/>
            <a:rect l="l" t="t" r="r" b="b"/>
            <a:pathLst>
              <a:path w="15767246" h="1951197">
                <a:moveTo>
                  <a:pt x="0" y="0"/>
                </a:moveTo>
                <a:lnTo>
                  <a:pt x="15767246" y="0"/>
                </a:lnTo>
                <a:lnTo>
                  <a:pt x="15767246" y="1951196"/>
                </a:lnTo>
                <a:lnTo>
                  <a:pt x="0" y="1951196"/>
                </a:lnTo>
                <a:lnTo>
                  <a:pt x="0" y="0"/>
                </a:lnTo>
                <a:close/>
              </a:path>
            </a:pathLst>
          </a:custGeom>
          <a:blipFill>
            <a:blip r:embed="rId4"/>
            <a:stretch>
              <a:fillRect/>
            </a:stretch>
          </a:blipFill>
        </p:spPr>
        <p:txBody>
          <a:bodyPr/>
          <a:lstStyle/>
          <a:p>
            <a:endParaRPr lang="de-CH"/>
          </a:p>
        </p:txBody>
      </p:sp>
      <p:sp>
        <p:nvSpPr>
          <p:cNvPr id="5" name="TextBox 5"/>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Ansatz Vorschlag Mitglieder/Spenden</a:t>
            </a:r>
          </a:p>
        </p:txBody>
      </p:sp>
      <p:sp>
        <p:nvSpPr>
          <p:cNvPr id="6" name="TextBox 6"/>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980888</a:t>
            </a:r>
          </a:p>
        </p:txBody>
      </p:sp>
      <p:sp>
        <p:nvSpPr>
          <p:cNvPr id="7" name="TextBox 7"/>
          <p:cNvSpPr txBox="1"/>
          <p:nvPr/>
        </p:nvSpPr>
        <p:spPr>
          <a:xfrm>
            <a:off x="1028700" y="2543175"/>
            <a:ext cx="15840749" cy="8248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In den periodischen Buchungen wird nun beim Erfassen von Leistungen auch der Ansatz als Vorschlag angezeigt vom Leistungskatalog.</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626229" y="2305051"/>
            <a:ext cx="15035543" cy="7912454"/>
          </a:xfrm>
          <a:custGeom>
            <a:avLst/>
            <a:gdLst/>
            <a:ahLst/>
            <a:cxnLst/>
            <a:rect l="l" t="t" r="r" b="b"/>
            <a:pathLst>
              <a:path w="15035543" h="7912454">
                <a:moveTo>
                  <a:pt x="0" y="0"/>
                </a:moveTo>
                <a:lnTo>
                  <a:pt x="15035542" y="0"/>
                </a:lnTo>
                <a:lnTo>
                  <a:pt x="15035542" y="7912454"/>
                </a:lnTo>
                <a:lnTo>
                  <a:pt x="0" y="7912454"/>
                </a:lnTo>
                <a:lnTo>
                  <a:pt x="0" y="0"/>
                </a:lnTo>
                <a:close/>
              </a:path>
            </a:pathLst>
          </a:custGeom>
          <a:blipFill>
            <a:blip r:embed="rId3"/>
            <a:stretch>
              <a:fillRect/>
            </a:stretch>
          </a:blipFill>
        </p:spPr>
        <p:txBody>
          <a:bodyPr/>
          <a:lstStyle/>
          <a:p>
            <a:endParaRPr lang="de-CH"/>
          </a:p>
        </p:txBody>
      </p:sp>
      <p:sp>
        <p:nvSpPr>
          <p:cNvPr id="4" name="Freeform 4"/>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4"/>
            <a:stretch>
              <a:fillRect l="-186" r="-186"/>
            </a:stretch>
          </a:blipFill>
        </p:spPr>
        <p:txBody>
          <a:bodyPr/>
          <a:lstStyle/>
          <a:p>
            <a:endParaRPr lang="de-CH"/>
          </a:p>
        </p:txBody>
      </p:sp>
      <p:sp>
        <p:nvSpPr>
          <p:cNvPr id="5" name="Freeform 5"/>
          <p:cNvSpPr/>
          <p:nvPr/>
        </p:nvSpPr>
        <p:spPr>
          <a:xfrm>
            <a:off x="9699525" y="8039275"/>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de-CH"/>
          </a:p>
        </p:txBody>
      </p:sp>
      <p:sp>
        <p:nvSpPr>
          <p:cNvPr id="6" name="Freeform 6"/>
          <p:cNvSpPr/>
          <p:nvPr/>
        </p:nvSpPr>
        <p:spPr>
          <a:xfrm>
            <a:off x="10032900" y="5927903"/>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de-CH"/>
          </a:p>
        </p:txBody>
      </p:sp>
      <p:sp>
        <p:nvSpPr>
          <p:cNvPr id="7" name="Freeform 7"/>
          <p:cNvSpPr/>
          <p:nvPr/>
        </p:nvSpPr>
        <p:spPr>
          <a:xfrm>
            <a:off x="15352498" y="7150594"/>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de-CH"/>
          </a:p>
        </p:txBody>
      </p:sp>
      <p:sp>
        <p:nvSpPr>
          <p:cNvPr id="8" name="Freeform 8"/>
          <p:cNvSpPr/>
          <p:nvPr/>
        </p:nvSpPr>
        <p:spPr>
          <a:xfrm>
            <a:off x="7094208" y="6326355"/>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de-CH"/>
          </a:p>
        </p:txBody>
      </p:sp>
      <p:sp>
        <p:nvSpPr>
          <p:cNvPr id="9" name="Freeform 9"/>
          <p:cNvSpPr/>
          <p:nvPr/>
        </p:nvSpPr>
        <p:spPr>
          <a:xfrm>
            <a:off x="9966225" y="6750542"/>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de-CH"/>
          </a:p>
        </p:txBody>
      </p:sp>
      <p:sp>
        <p:nvSpPr>
          <p:cNvPr id="10" name="Freeform 10"/>
          <p:cNvSpPr/>
          <p:nvPr/>
        </p:nvSpPr>
        <p:spPr>
          <a:xfrm>
            <a:off x="2380874" y="2751142"/>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de-CH"/>
          </a:p>
        </p:txBody>
      </p:sp>
      <p:sp>
        <p:nvSpPr>
          <p:cNvPr id="11" name="Freeform 11"/>
          <p:cNvSpPr/>
          <p:nvPr/>
        </p:nvSpPr>
        <p:spPr>
          <a:xfrm>
            <a:off x="2380874" y="3437343"/>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de-CH"/>
          </a:p>
        </p:txBody>
      </p:sp>
      <p:sp>
        <p:nvSpPr>
          <p:cNvPr id="12" name="Freeform 12"/>
          <p:cNvSpPr/>
          <p:nvPr/>
        </p:nvSpPr>
        <p:spPr>
          <a:xfrm>
            <a:off x="10937272" y="9699983"/>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de-CH"/>
          </a:p>
        </p:txBody>
      </p:sp>
      <p:sp>
        <p:nvSpPr>
          <p:cNvPr id="13" name="Freeform 13"/>
          <p:cNvSpPr/>
          <p:nvPr/>
        </p:nvSpPr>
        <p:spPr>
          <a:xfrm>
            <a:off x="9374577" y="4089938"/>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de-CH"/>
          </a:p>
        </p:txBody>
      </p:sp>
      <p:sp>
        <p:nvSpPr>
          <p:cNvPr id="14" name="Freeform 14"/>
          <p:cNvSpPr/>
          <p:nvPr/>
        </p:nvSpPr>
        <p:spPr>
          <a:xfrm>
            <a:off x="12744783" y="7583248"/>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de-CH"/>
          </a:p>
        </p:txBody>
      </p:sp>
      <p:sp>
        <p:nvSpPr>
          <p:cNvPr id="15" name="TextBox 15"/>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Kassendaten einlesen</a:t>
            </a:r>
          </a:p>
        </p:txBody>
      </p:sp>
      <p:sp>
        <p:nvSpPr>
          <p:cNvPr id="16" name="TextBox 16"/>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959878</a:t>
            </a:r>
          </a:p>
        </p:txBody>
      </p:sp>
      <p:sp>
        <p:nvSpPr>
          <p:cNvPr id="17" name="TextBox 17"/>
          <p:cNvSpPr txBox="1"/>
          <p:nvPr/>
        </p:nvSpPr>
        <p:spPr>
          <a:xfrm>
            <a:off x="1626229" y="5452285"/>
            <a:ext cx="13697694" cy="29203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Das Einlesen von Kassendaten wurde optimiert</a:t>
            </a:r>
          </a:p>
          <a:p>
            <a:pPr marL="1036320" lvl="2" indent="-345440" algn="l">
              <a:lnSpc>
                <a:spcPts val="3359"/>
              </a:lnSpc>
              <a:buFont typeface="Arial"/>
              <a:buChar char="⚬"/>
            </a:pPr>
            <a:r>
              <a:rPr lang="en-US" sz="2400">
                <a:solidFill>
                  <a:srgbClr val="000000"/>
                </a:solidFill>
                <a:latin typeface="Helvetica Now"/>
                <a:ea typeface="Helvetica Now"/>
                <a:cs typeface="Helvetica Now"/>
                <a:sym typeface="Helvetica Now"/>
              </a:rPr>
              <a:t>Kassendaten-Importe werden in Läufen eingelesen</a:t>
            </a:r>
          </a:p>
          <a:p>
            <a:pPr marL="1036320" lvl="2" indent="-345440" algn="l">
              <a:lnSpc>
                <a:spcPts val="3359"/>
              </a:lnSpc>
              <a:buFont typeface="Arial"/>
              <a:buChar char="⚬"/>
            </a:pPr>
            <a:r>
              <a:rPr lang="en-US" sz="2400">
                <a:solidFill>
                  <a:srgbClr val="000000"/>
                </a:solidFill>
                <a:latin typeface="Helvetica Now"/>
                <a:ea typeface="Helvetica Now"/>
                <a:cs typeface="Helvetica Now"/>
                <a:sym typeface="Helvetica Now"/>
              </a:rPr>
              <a:t>Läufe können benannt werden</a:t>
            </a:r>
          </a:p>
          <a:p>
            <a:pPr marL="1036320" lvl="2" indent="-345440" algn="l">
              <a:lnSpc>
                <a:spcPts val="3359"/>
              </a:lnSpc>
              <a:buFont typeface="Arial"/>
              <a:buChar char="⚬"/>
            </a:pPr>
            <a:r>
              <a:rPr lang="en-US" sz="2400">
                <a:solidFill>
                  <a:srgbClr val="000000"/>
                </a:solidFill>
                <a:latin typeface="Helvetica Now"/>
                <a:ea typeface="Helvetica Now"/>
                <a:cs typeface="Helvetica Now"/>
                <a:sym typeface="Helvetica Now"/>
              </a:rPr>
              <a:t>Ganze Läufe können auf Wunsch gelöscht werden</a:t>
            </a:r>
          </a:p>
          <a:p>
            <a:pPr marL="1036320" lvl="2" indent="-345440" algn="l">
              <a:lnSpc>
                <a:spcPts val="3359"/>
              </a:lnSpc>
              <a:buFont typeface="Arial"/>
              <a:buChar char="⚬"/>
            </a:pPr>
            <a:r>
              <a:rPr lang="en-US" sz="2400">
                <a:solidFill>
                  <a:srgbClr val="000000"/>
                </a:solidFill>
                <a:latin typeface="Helvetica Now"/>
                <a:ea typeface="Helvetica Now"/>
                <a:cs typeface="Helvetica Now"/>
                <a:sym typeface="Helvetica Now"/>
              </a:rPr>
              <a:t>Es wird angezeigt auf welche Leistungsnummer aus dem Leistungskatalog gebucht wird</a:t>
            </a:r>
          </a:p>
          <a:p>
            <a:pPr marL="1036320" lvl="2" indent="-345440" algn="l">
              <a:lnSpc>
                <a:spcPts val="3359"/>
              </a:lnSpc>
              <a:buFont typeface="Arial"/>
              <a:buChar char="⚬"/>
            </a:pPr>
            <a:r>
              <a:rPr lang="en-US" sz="2400">
                <a:solidFill>
                  <a:srgbClr val="000000"/>
                </a:solidFill>
                <a:latin typeface="Helvetica Now"/>
                <a:ea typeface="Helvetica Now"/>
                <a:cs typeface="Helvetica Now"/>
                <a:sym typeface="Helvetica Now"/>
              </a:rPr>
              <a:t>Einzelne Leistungen können pro Bewohner/Personal gelöscht werden</a:t>
            </a:r>
          </a:p>
          <a:p>
            <a:pPr marL="1036320" lvl="2" indent="-345440" algn="l">
              <a:lnSpc>
                <a:spcPts val="3359"/>
              </a:lnSpc>
              <a:buFont typeface="Arial"/>
              <a:buChar char="⚬"/>
            </a:pPr>
            <a:r>
              <a:rPr lang="en-US" sz="2400">
                <a:solidFill>
                  <a:srgbClr val="000000"/>
                </a:solidFill>
                <a:latin typeface="Helvetica Now"/>
                <a:ea typeface="Helvetica Now"/>
                <a:cs typeface="Helvetica Now"/>
                <a:sym typeface="Helvetica Now"/>
              </a:rPr>
              <a:t>Es kann ein Protokoll pro Lauf angezeigt werden</a:t>
            </a:r>
          </a:p>
        </p:txBody>
      </p:sp>
      <p:sp>
        <p:nvSpPr>
          <p:cNvPr id="18" name="Freeform 18"/>
          <p:cNvSpPr/>
          <p:nvPr/>
        </p:nvSpPr>
        <p:spPr>
          <a:xfrm>
            <a:off x="12297108" y="9699983"/>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15">
              <a:extLst>
                <a:ext uri="{96DAC541-7B7A-43D3-8B79-37D633B846F1}">
                  <asvg:svgBlip xmlns:asvg="http://schemas.microsoft.com/office/drawing/2016/SVG/main" r:embed="rId16"/>
                </a:ext>
              </a:extLst>
            </a:blip>
            <a:stretch>
              <a:fillRect/>
            </a:stretch>
          </a:blipFill>
          <a:ln cap="sq">
            <a:noFill/>
            <a:prstDash val="solid"/>
            <a:miter/>
          </a:ln>
        </p:spPr>
        <p:txBody>
          <a:bodyPr/>
          <a:lstStyle/>
          <a:p>
            <a:endParaRPr lang="de-CH"/>
          </a:p>
        </p:txBody>
      </p:sp>
      <p:sp>
        <p:nvSpPr>
          <p:cNvPr id="19" name="Freeform 19"/>
          <p:cNvSpPr/>
          <p:nvPr/>
        </p:nvSpPr>
        <p:spPr>
          <a:xfrm>
            <a:off x="15547760" y="9699983"/>
            <a:ext cx="333375" cy="333375"/>
          </a:xfrm>
          <a:custGeom>
            <a:avLst/>
            <a:gdLst/>
            <a:ahLst/>
            <a:cxnLst/>
            <a:rect l="l" t="t" r="r" b="b"/>
            <a:pathLst>
              <a:path w="333375" h="333375">
                <a:moveTo>
                  <a:pt x="0" y="0"/>
                </a:moveTo>
                <a:lnTo>
                  <a:pt x="333375" y="0"/>
                </a:lnTo>
                <a:lnTo>
                  <a:pt x="333375" y="333375"/>
                </a:lnTo>
                <a:lnTo>
                  <a:pt x="0" y="33337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de-CH"/>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4393046" y="4492637"/>
            <a:ext cx="9501909" cy="4765663"/>
          </a:xfrm>
          <a:custGeom>
            <a:avLst/>
            <a:gdLst/>
            <a:ahLst/>
            <a:cxnLst/>
            <a:rect l="l" t="t" r="r" b="b"/>
            <a:pathLst>
              <a:path w="9501909" h="4765663">
                <a:moveTo>
                  <a:pt x="0" y="0"/>
                </a:moveTo>
                <a:lnTo>
                  <a:pt x="9501908" y="0"/>
                </a:lnTo>
                <a:lnTo>
                  <a:pt x="9501908" y="4765663"/>
                </a:lnTo>
                <a:lnTo>
                  <a:pt x="0" y="4765663"/>
                </a:lnTo>
                <a:lnTo>
                  <a:pt x="0" y="0"/>
                </a:lnTo>
                <a:close/>
              </a:path>
            </a:pathLst>
          </a:custGeom>
          <a:blipFill>
            <a:blip r:embed="rId4"/>
            <a:stretch>
              <a:fillRect/>
            </a:stretch>
          </a:blipFill>
        </p:spPr>
        <p:txBody>
          <a:bodyPr/>
          <a:lstStyle/>
          <a:p>
            <a:endParaRPr lang="de-CH"/>
          </a:p>
        </p:txBody>
      </p:sp>
      <p:sp>
        <p:nvSpPr>
          <p:cNvPr id="5" name="Freeform 5"/>
          <p:cNvSpPr/>
          <p:nvPr/>
        </p:nvSpPr>
        <p:spPr>
          <a:xfrm>
            <a:off x="16210459" y="8775853"/>
            <a:ext cx="1048841" cy="1398455"/>
          </a:xfrm>
          <a:custGeom>
            <a:avLst/>
            <a:gdLst/>
            <a:ahLst/>
            <a:cxnLst/>
            <a:rect l="l" t="t" r="r" b="b"/>
            <a:pathLst>
              <a:path w="1048841" h="1398455">
                <a:moveTo>
                  <a:pt x="0" y="0"/>
                </a:moveTo>
                <a:lnTo>
                  <a:pt x="1048841" y="0"/>
                </a:lnTo>
                <a:lnTo>
                  <a:pt x="1048841" y="1398454"/>
                </a:lnTo>
                <a:lnTo>
                  <a:pt x="0" y="1398454"/>
                </a:lnTo>
                <a:lnTo>
                  <a:pt x="0" y="0"/>
                </a:lnTo>
                <a:close/>
              </a:path>
            </a:pathLst>
          </a:custGeom>
          <a:blipFill>
            <a:blip r:embed="rId5"/>
            <a:stretch>
              <a:fillRect/>
            </a:stretch>
          </a:blipFill>
        </p:spPr>
        <p:txBody>
          <a:bodyPr/>
          <a:lstStyle/>
          <a:p>
            <a:endParaRPr lang="de-CH"/>
          </a:p>
        </p:txBody>
      </p:sp>
      <p:sp>
        <p:nvSpPr>
          <p:cNvPr id="6" name="TextBox 6"/>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Mehrere Bewohner fakturieren</a:t>
            </a:r>
          </a:p>
        </p:txBody>
      </p:sp>
      <p:sp>
        <p:nvSpPr>
          <p:cNvPr id="7" name="TextBox 7"/>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927698</a:t>
            </a:r>
          </a:p>
        </p:txBody>
      </p:sp>
      <p:sp>
        <p:nvSpPr>
          <p:cNvPr id="8" name="TextBox 8"/>
          <p:cNvSpPr txBox="1"/>
          <p:nvPr/>
        </p:nvSpPr>
        <p:spPr>
          <a:xfrm>
            <a:off x="1028700" y="2543175"/>
            <a:ext cx="15840749" cy="8248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Es wurde eine neu Funktion hinzugefügt, die die Möglichkeit bietet mehrere einzelne Bewohner in der Fakturierung auszuwählen.</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2"/>
            <a:stretch>
              <a:fillRect l="-186" r="-186"/>
            </a:stretch>
          </a:blipFill>
        </p:spPr>
        <p:txBody>
          <a:bodyPr/>
          <a:lstStyle/>
          <a:p>
            <a:endParaRPr lang="de-CH"/>
          </a:p>
        </p:txBody>
      </p:sp>
      <p:sp>
        <p:nvSpPr>
          <p:cNvPr id="3" name="Freeform 3" descr="Ein Bild, das Frucht, Wand, Person, Im Haus enthält.  Automatisch generierte Beschreibung"/>
          <p:cNvSpPr/>
          <p:nvPr/>
        </p:nvSpPr>
        <p:spPr>
          <a:xfrm>
            <a:off x="0" y="0"/>
            <a:ext cx="18299916" cy="10295043"/>
          </a:xfrm>
          <a:custGeom>
            <a:avLst/>
            <a:gdLst/>
            <a:ahLst/>
            <a:cxnLst/>
            <a:rect l="l" t="t" r="r" b="b"/>
            <a:pathLst>
              <a:path w="18299916" h="10295043">
                <a:moveTo>
                  <a:pt x="0" y="0"/>
                </a:moveTo>
                <a:lnTo>
                  <a:pt x="18299916" y="0"/>
                </a:lnTo>
                <a:lnTo>
                  <a:pt x="18299916" y="10295043"/>
                </a:lnTo>
                <a:lnTo>
                  <a:pt x="0" y="10295043"/>
                </a:lnTo>
                <a:lnTo>
                  <a:pt x="0" y="0"/>
                </a:lnTo>
                <a:close/>
              </a:path>
            </a:pathLst>
          </a:custGeom>
          <a:blipFill>
            <a:blip r:embed="rId3"/>
            <a:stretch>
              <a:fillRect t="-9244" b="-9245"/>
            </a:stretch>
          </a:blipFill>
        </p:spPr>
        <p:txBody>
          <a:bodyPr/>
          <a:lstStyle/>
          <a:p>
            <a:endParaRPr lang="de-CH"/>
          </a:p>
        </p:txBody>
      </p:sp>
      <p:grpSp>
        <p:nvGrpSpPr>
          <p:cNvPr id="4" name="Group 4"/>
          <p:cNvGrpSpPr/>
          <p:nvPr/>
        </p:nvGrpSpPr>
        <p:grpSpPr>
          <a:xfrm>
            <a:off x="1028700" y="4156922"/>
            <a:ext cx="5189339" cy="1981200"/>
            <a:chOff x="0" y="0"/>
            <a:chExt cx="6919119" cy="2641600"/>
          </a:xfrm>
        </p:grpSpPr>
        <p:grpSp>
          <p:nvGrpSpPr>
            <p:cNvPr id="5" name="Group 5"/>
            <p:cNvGrpSpPr/>
            <p:nvPr/>
          </p:nvGrpSpPr>
          <p:grpSpPr>
            <a:xfrm>
              <a:off x="0" y="166670"/>
              <a:ext cx="6919119" cy="2441005"/>
              <a:chOff x="0" y="0"/>
              <a:chExt cx="1366740" cy="482174"/>
            </a:xfrm>
          </p:grpSpPr>
          <p:sp>
            <p:nvSpPr>
              <p:cNvPr id="6" name="Freeform 6"/>
              <p:cNvSpPr/>
              <p:nvPr/>
            </p:nvSpPr>
            <p:spPr>
              <a:xfrm>
                <a:off x="0" y="0"/>
                <a:ext cx="1366740" cy="482174"/>
              </a:xfrm>
              <a:custGeom>
                <a:avLst/>
                <a:gdLst/>
                <a:ahLst/>
                <a:cxnLst/>
                <a:rect l="l" t="t" r="r" b="b"/>
                <a:pathLst>
                  <a:path w="1366740" h="482174">
                    <a:moveTo>
                      <a:pt x="0" y="0"/>
                    </a:moveTo>
                    <a:lnTo>
                      <a:pt x="1366740" y="0"/>
                    </a:lnTo>
                    <a:lnTo>
                      <a:pt x="1366740" y="482174"/>
                    </a:lnTo>
                    <a:lnTo>
                      <a:pt x="0" y="482174"/>
                    </a:lnTo>
                    <a:close/>
                  </a:path>
                </a:pathLst>
              </a:custGeom>
              <a:solidFill>
                <a:srgbClr val="D9D9D9"/>
              </a:solidFill>
            </p:spPr>
            <p:txBody>
              <a:bodyPr/>
              <a:lstStyle/>
              <a:p>
                <a:endParaRPr lang="de-CH"/>
              </a:p>
            </p:txBody>
          </p:sp>
          <p:sp>
            <p:nvSpPr>
              <p:cNvPr id="7" name="TextBox 7"/>
              <p:cNvSpPr txBox="1"/>
              <p:nvPr/>
            </p:nvSpPr>
            <p:spPr>
              <a:xfrm>
                <a:off x="0" y="-9525"/>
                <a:ext cx="1366740" cy="491699"/>
              </a:xfrm>
              <a:prstGeom prst="rect">
                <a:avLst/>
              </a:prstGeom>
            </p:spPr>
            <p:txBody>
              <a:bodyPr lIns="50800" tIns="50800" rIns="50800" bIns="50800" rtlCol="0" anchor="ctr"/>
              <a:lstStyle/>
              <a:p>
                <a:pPr algn="ctr">
                  <a:lnSpc>
                    <a:spcPts val="1621"/>
                  </a:lnSpc>
                </a:pPr>
                <a:endParaRPr/>
              </a:p>
            </p:txBody>
          </p:sp>
        </p:grpSp>
        <p:sp>
          <p:nvSpPr>
            <p:cNvPr id="8" name="TextBox 8"/>
            <p:cNvSpPr txBox="1"/>
            <p:nvPr/>
          </p:nvSpPr>
          <p:spPr>
            <a:xfrm>
              <a:off x="0" y="-123825"/>
              <a:ext cx="6919119" cy="2765425"/>
            </a:xfrm>
            <a:prstGeom prst="rect">
              <a:avLst/>
            </a:prstGeom>
          </p:spPr>
          <p:txBody>
            <a:bodyPr lIns="0" tIns="0" rIns="0" bIns="0" rtlCol="0" anchor="t">
              <a:spAutoFit/>
            </a:bodyPr>
            <a:lstStyle/>
            <a:p>
              <a:pPr algn="ctr">
                <a:lnSpc>
                  <a:spcPts val="8400"/>
                </a:lnSpc>
              </a:pPr>
              <a:r>
                <a:rPr lang="en-US" sz="6000" b="1">
                  <a:solidFill>
                    <a:srgbClr val="000000"/>
                  </a:solidFill>
                  <a:latin typeface="Helvetica Now Bold"/>
                  <a:ea typeface="Helvetica Now Bold"/>
                  <a:cs typeface="Helvetica Now Bold"/>
                  <a:sym typeface="Helvetica Now Bold"/>
                </a:rPr>
                <a:t>NEXUS / HEIM</a:t>
              </a:r>
            </a:p>
            <a:p>
              <a:pPr algn="ctr">
                <a:lnSpc>
                  <a:spcPts val="8400"/>
                </a:lnSpc>
              </a:pPr>
              <a:r>
                <a:rPr lang="en-US" sz="6000" b="1">
                  <a:solidFill>
                    <a:srgbClr val="000000"/>
                  </a:solidFill>
                  <a:latin typeface="Helvetica Now Bold"/>
                  <a:ea typeface="Helvetica Now Bold"/>
                  <a:cs typeface="Helvetica Now Bold"/>
                  <a:sym typeface="Helvetica Now Bold"/>
                </a:rPr>
                <a:t>Performance</a:t>
              </a:r>
            </a:p>
          </p:txBody>
        </p:sp>
      </p:gr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TextBox 4"/>
          <p:cNvSpPr txBox="1"/>
          <p:nvPr/>
        </p:nvSpPr>
        <p:spPr>
          <a:xfrm>
            <a:off x="1028700" y="2543175"/>
            <a:ext cx="15840749" cy="54349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Fakturadatenliste mit Option “Leistungen verdichtet”</a:t>
            </a:r>
          </a:p>
          <a:p>
            <a:pPr algn="l">
              <a:lnSpc>
                <a:spcPts val="3359"/>
              </a:lnSpc>
            </a:pPr>
            <a:endParaRPr lang="en-US" sz="2400">
              <a:solidFill>
                <a:srgbClr val="000000"/>
              </a:solidFill>
              <a:latin typeface="Helvetica Now"/>
              <a:ea typeface="Helvetica Now"/>
              <a:cs typeface="Helvetica Now"/>
              <a:sym typeface="Helvetica Now"/>
            </a:endParaRPr>
          </a:p>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Verbuchung nach Unterbringung bei grossen Datenmengen</a:t>
            </a:r>
          </a:p>
          <a:p>
            <a:pPr algn="l">
              <a:lnSpc>
                <a:spcPts val="3359"/>
              </a:lnSpc>
            </a:pPr>
            <a:endParaRPr lang="en-US" sz="2400">
              <a:solidFill>
                <a:srgbClr val="000000"/>
              </a:solidFill>
              <a:latin typeface="Helvetica Now"/>
              <a:ea typeface="Helvetica Now"/>
              <a:cs typeface="Helvetica Now"/>
              <a:sym typeface="Helvetica Now"/>
            </a:endParaRPr>
          </a:p>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Die Wartezeit beim Start von ClickOnce Installationen wurde performanter gemacht.</a:t>
            </a:r>
          </a:p>
          <a:p>
            <a:pPr algn="l">
              <a:lnSpc>
                <a:spcPts val="3359"/>
              </a:lnSpc>
            </a:pPr>
            <a:endParaRPr lang="en-US" sz="2400">
              <a:solidFill>
                <a:srgbClr val="000000"/>
              </a:solidFill>
              <a:latin typeface="Helvetica Now"/>
              <a:ea typeface="Helvetica Now"/>
              <a:cs typeface="Helvetica Now"/>
              <a:sym typeface="Helvetica Now"/>
            </a:endParaRPr>
          </a:p>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Optimierung beim Stornieren mit grossen Datensätzen.</a:t>
            </a:r>
          </a:p>
          <a:p>
            <a:pPr algn="l">
              <a:lnSpc>
                <a:spcPts val="3359"/>
              </a:lnSpc>
            </a:pPr>
            <a:endParaRPr lang="en-US" sz="2400">
              <a:solidFill>
                <a:srgbClr val="000000"/>
              </a:solidFill>
              <a:latin typeface="Helvetica Now"/>
              <a:ea typeface="Helvetica Now"/>
              <a:cs typeface="Helvetica Now"/>
              <a:sym typeface="Helvetica Now"/>
            </a:endParaRPr>
          </a:p>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Öffnen von Leistungen im Leistungskatalog</a:t>
            </a:r>
          </a:p>
          <a:p>
            <a:pPr algn="l">
              <a:lnSpc>
                <a:spcPts val="3359"/>
              </a:lnSpc>
            </a:pPr>
            <a:endParaRPr lang="en-US" sz="2400">
              <a:solidFill>
                <a:srgbClr val="000000"/>
              </a:solidFill>
              <a:latin typeface="Helvetica Now"/>
              <a:ea typeface="Helvetica Now"/>
              <a:cs typeface="Helvetica Now"/>
              <a:sym typeface="Helvetica Now"/>
            </a:endParaRPr>
          </a:p>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Validierung</a:t>
            </a:r>
          </a:p>
          <a:p>
            <a:pPr algn="l">
              <a:lnSpc>
                <a:spcPts val="3359"/>
              </a:lnSpc>
            </a:pPr>
            <a:endParaRPr lang="en-US" sz="2400">
              <a:solidFill>
                <a:srgbClr val="000000"/>
              </a:solidFill>
              <a:latin typeface="Helvetica Now"/>
              <a:ea typeface="Helvetica Now"/>
              <a:cs typeface="Helvetica Now"/>
              <a:sym typeface="Helvetica Now"/>
            </a:endParaRPr>
          </a:p>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Grosse Datenmengen verarbeiten mit der Finanzschnittstelle SAP</a:t>
            </a:r>
          </a:p>
        </p:txBody>
      </p:sp>
      <p:sp>
        <p:nvSpPr>
          <p:cNvPr id="5" name="Freeform 5"/>
          <p:cNvSpPr/>
          <p:nvPr/>
        </p:nvSpPr>
        <p:spPr>
          <a:xfrm>
            <a:off x="15585411" y="8839780"/>
            <a:ext cx="1673889" cy="1340154"/>
          </a:xfrm>
          <a:custGeom>
            <a:avLst/>
            <a:gdLst/>
            <a:ahLst/>
            <a:cxnLst/>
            <a:rect l="l" t="t" r="r" b="b"/>
            <a:pathLst>
              <a:path w="1673889" h="1340154">
                <a:moveTo>
                  <a:pt x="0" y="0"/>
                </a:moveTo>
                <a:lnTo>
                  <a:pt x="1673889" y="0"/>
                </a:lnTo>
                <a:lnTo>
                  <a:pt x="1673889" y="1340153"/>
                </a:lnTo>
                <a:lnTo>
                  <a:pt x="0" y="1340153"/>
                </a:lnTo>
                <a:lnTo>
                  <a:pt x="0" y="0"/>
                </a:lnTo>
                <a:close/>
              </a:path>
            </a:pathLst>
          </a:custGeom>
          <a:blipFill>
            <a:blip r:embed="rId4"/>
            <a:stretch>
              <a:fillRect/>
            </a:stretch>
          </a:blipFill>
        </p:spPr>
        <p:txBody>
          <a:bodyPr/>
          <a:lstStyle/>
          <a:p>
            <a:endParaRPr lang="de-CH"/>
          </a:p>
        </p:txBody>
      </p:sp>
      <p:sp>
        <p:nvSpPr>
          <p:cNvPr id="6" name="TextBox 6"/>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Performanceoptimierungen</a:t>
            </a:r>
          </a:p>
        </p:txBody>
      </p:sp>
      <p:sp>
        <p:nvSpPr>
          <p:cNvPr id="7" name="TextBox 7"/>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980309, 981201, 970126, 980843, 913563, 980511, 980808</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2"/>
            <a:stretch>
              <a:fillRect l="-186" r="-186"/>
            </a:stretch>
          </a:blipFill>
        </p:spPr>
        <p:txBody>
          <a:bodyPr/>
          <a:lstStyle/>
          <a:p>
            <a:endParaRPr lang="de-CH"/>
          </a:p>
        </p:txBody>
      </p:sp>
      <p:sp>
        <p:nvSpPr>
          <p:cNvPr id="3" name="Freeform 3" descr="Ein Bild, das Frucht, Wand, Person, Im Haus enthält.  Automatisch generierte Beschreibung"/>
          <p:cNvSpPr/>
          <p:nvPr/>
        </p:nvSpPr>
        <p:spPr>
          <a:xfrm>
            <a:off x="0" y="0"/>
            <a:ext cx="18299916" cy="10295043"/>
          </a:xfrm>
          <a:custGeom>
            <a:avLst/>
            <a:gdLst/>
            <a:ahLst/>
            <a:cxnLst/>
            <a:rect l="l" t="t" r="r" b="b"/>
            <a:pathLst>
              <a:path w="18299916" h="10295043">
                <a:moveTo>
                  <a:pt x="0" y="0"/>
                </a:moveTo>
                <a:lnTo>
                  <a:pt x="18299916" y="0"/>
                </a:lnTo>
                <a:lnTo>
                  <a:pt x="18299916" y="10295043"/>
                </a:lnTo>
                <a:lnTo>
                  <a:pt x="0" y="10295043"/>
                </a:lnTo>
                <a:lnTo>
                  <a:pt x="0" y="0"/>
                </a:lnTo>
                <a:close/>
              </a:path>
            </a:pathLst>
          </a:custGeom>
          <a:blipFill>
            <a:blip r:embed="rId3"/>
            <a:stretch>
              <a:fillRect t="-9244" b="-9245"/>
            </a:stretch>
          </a:blipFill>
        </p:spPr>
        <p:txBody>
          <a:bodyPr/>
          <a:lstStyle/>
          <a:p>
            <a:endParaRPr lang="de-CH"/>
          </a:p>
        </p:txBody>
      </p:sp>
      <p:grpSp>
        <p:nvGrpSpPr>
          <p:cNvPr id="4" name="Group 4"/>
          <p:cNvGrpSpPr/>
          <p:nvPr/>
        </p:nvGrpSpPr>
        <p:grpSpPr>
          <a:xfrm>
            <a:off x="1028700" y="4156922"/>
            <a:ext cx="5189339" cy="1981200"/>
            <a:chOff x="0" y="0"/>
            <a:chExt cx="6919119" cy="2641600"/>
          </a:xfrm>
        </p:grpSpPr>
        <p:grpSp>
          <p:nvGrpSpPr>
            <p:cNvPr id="5" name="Group 5"/>
            <p:cNvGrpSpPr/>
            <p:nvPr/>
          </p:nvGrpSpPr>
          <p:grpSpPr>
            <a:xfrm>
              <a:off x="0" y="166670"/>
              <a:ext cx="6919119" cy="2441005"/>
              <a:chOff x="0" y="0"/>
              <a:chExt cx="1366740" cy="482174"/>
            </a:xfrm>
          </p:grpSpPr>
          <p:sp>
            <p:nvSpPr>
              <p:cNvPr id="6" name="Freeform 6"/>
              <p:cNvSpPr/>
              <p:nvPr/>
            </p:nvSpPr>
            <p:spPr>
              <a:xfrm>
                <a:off x="0" y="0"/>
                <a:ext cx="1366740" cy="482174"/>
              </a:xfrm>
              <a:custGeom>
                <a:avLst/>
                <a:gdLst/>
                <a:ahLst/>
                <a:cxnLst/>
                <a:rect l="l" t="t" r="r" b="b"/>
                <a:pathLst>
                  <a:path w="1366740" h="482174">
                    <a:moveTo>
                      <a:pt x="0" y="0"/>
                    </a:moveTo>
                    <a:lnTo>
                      <a:pt x="1366740" y="0"/>
                    </a:lnTo>
                    <a:lnTo>
                      <a:pt x="1366740" y="482174"/>
                    </a:lnTo>
                    <a:lnTo>
                      <a:pt x="0" y="482174"/>
                    </a:lnTo>
                    <a:close/>
                  </a:path>
                </a:pathLst>
              </a:custGeom>
              <a:solidFill>
                <a:srgbClr val="D9D9D9"/>
              </a:solidFill>
            </p:spPr>
            <p:txBody>
              <a:bodyPr/>
              <a:lstStyle/>
              <a:p>
                <a:endParaRPr lang="de-CH"/>
              </a:p>
            </p:txBody>
          </p:sp>
          <p:sp>
            <p:nvSpPr>
              <p:cNvPr id="7" name="TextBox 7"/>
              <p:cNvSpPr txBox="1"/>
              <p:nvPr/>
            </p:nvSpPr>
            <p:spPr>
              <a:xfrm>
                <a:off x="0" y="-9525"/>
                <a:ext cx="1366740" cy="491699"/>
              </a:xfrm>
              <a:prstGeom prst="rect">
                <a:avLst/>
              </a:prstGeom>
            </p:spPr>
            <p:txBody>
              <a:bodyPr lIns="50800" tIns="50800" rIns="50800" bIns="50800" rtlCol="0" anchor="ctr"/>
              <a:lstStyle/>
              <a:p>
                <a:pPr algn="ctr">
                  <a:lnSpc>
                    <a:spcPts val="1621"/>
                  </a:lnSpc>
                </a:pPr>
                <a:endParaRPr/>
              </a:p>
            </p:txBody>
          </p:sp>
        </p:grpSp>
        <p:sp>
          <p:nvSpPr>
            <p:cNvPr id="8" name="TextBox 8"/>
            <p:cNvSpPr txBox="1"/>
            <p:nvPr/>
          </p:nvSpPr>
          <p:spPr>
            <a:xfrm>
              <a:off x="0" y="-123825"/>
              <a:ext cx="6919119" cy="2765425"/>
            </a:xfrm>
            <a:prstGeom prst="rect">
              <a:avLst/>
            </a:prstGeom>
          </p:spPr>
          <p:txBody>
            <a:bodyPr lIns="0" tIns="0" rIns="0" bIns="0" rtlCol="0" anchor="t">
              <a:spAutoFit/>
            </a:bodyPr>
            <a:lstStyle/>
            <a:p>
              <a:pPr algn="ctr">
                <a:lnSpc>
                  <a:spcPts val="8400"/>
                </a:lnSpc>
              </a:pPr>
              <a:r>
                <a:rPr lang="en-US" sz="6000" b="1">
                  <a:solidFill>
                    <a:srgbClr val="000000"/>
                  </a:solidFill>
                  <a:latin typeface="Helvetica Now Bold"/>
                  <a:ea typeface="Helvetica Now Bold"/>
                  <a:cs typeface="Helvetica Now Bold"/>
                  <a:sym typeface="Helvetica Now Bold"/>
                </a:rPr>
                <a:t>NEXUS / HEIM</a:t>
              </a:r>
            </a:p>
            <a:p>
              <a:pPr algn="ctr">
                <a:lnSpc>
                  <a:spcPts val="8400"/>
                </a:lnSpc>
              </a:pPr>
              <a:r>
                <a:rPr lang="en-US" sz="6000" b="1">
                  <a:solidFill>
                    <a:srgbClr val="000000"/>
                  </a:solidFill>
                  <a:latin typeface="Helvetica Now Bold"/>
                  <a:ea typeface="Helvetica Now Bold"/>
                  <a:cs typeface="Helvetica Now Bold"/>
                  <a:sym typeface="Helvetica Now Bold"/>
                </a:rPr>
                <a:t>Korrekturen</a:t>
              </a:r>
            </a:p>
          </p:txBody>
        </p:sp>
      </p:gr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2"/>
            <a:stretch>
              <a:fillRect l="-186" r="-186"/>
            </a:stretch>
          </a:blipFill>
        </p:spPr>
        <p:txBody>
          <a:bodyPr/>
          <a:lstStyle/>
          <a:p>
            <a:endParaRPr lang="de-CH"/>
          </a:p>
        </p:txBody>
      </p:sp>
      <p:sp>
        <p:nvSpPr>
          <p:cNvPr id="3" name="Freeform 3" descr="Ein Bild, das Hochzeitskleid, Person, Hochzeit enthält.  Automatisch generierte Beschreibung"/>
          <p:cNvSpPr/>
          <p:nvPr/>
        </p:nvSpPr>
        <p:spPr>
          <a:xfrm>
            <a:off x="0" y="0"/>
            <a:ext cx="18299916" cy="10295043"/>
          </a:xfrm>
          <a:custGeom>
            <a:avLst/>
            <a:gdLst/>
            <a:ahLst/>
            <a:cxnLst/>
            <a:rect l="l" t="t" r="r" b="b"/>
            <a:pathLst>
              <a:path w="18299916" h="10295043">
                <a:moveTo>
                  <a:pt x="0" y="0"/>
                </a:moveTo>
                <a:lnTo>
                  <a:pt x="18299916" y="0"/>
                </a:lnTo>
                <a:lnTo>
                  <a:pt x="18299916" y="10295043"/>
                </a:lnTo>
                <a:lnTo>
                  <a:pt x="0" y="10295043"/>
                </a:lnTo>
                <a:lnTo>
                  <a:pt x="0" y="0"/>
                </a:lnTo>
                <a:close/>
              </a:path>
            </a:pathLst>
          </a:custGeom>
          <a:blipFill>
            <a:blip r:embed="rId3"/>
            <a:stretch>
              <a:fillRect l="-20675" r="-20675"/>
            </a:stretch>
          </a:blipFill>
        </p:spPr>
        <p:txBody>
          <a:bodyPr/>
          <a:lstStyle/>
          <a:p>
            <a:endParaRPr lang="de-CH"/>
          </a:p>
        </p:txBody>
      </p:sp>
      <p:grpSp>
        <p:nvGrpSpPr>
          <p:cNvPr id="4" name="Group 4"/>
          <p:cNvGrpSpPr/>
          <p:nvPr/>
        </p:nvGrpSpPr>
        <p:grpSpPr>
          <a:xfrm>
            <a:off x="1974495" y="4690322"/>
            <a:ext cx="1725216" cy="914400"/>
            <a:chOff x="0" y="0"/>
            <a:chExt cx="2300288" cy="1219200"/>
          </a:xfrm>
        </p:grpSpPr>
        <p:grpSp>
          <p:nvGrpSpPr>
            <p:cNvPr id="5" name="Group 5"/>
            <p:cNvGrpSpPr/>
            <p:nvPr/>
          </p:nvGrpSpPr>
          <p:grpSpPr>
            <a:xfrm>
              <a:off x="0" y="191030"/>
              <a:ext cx="2300288" cy="897151"/>
              <a:chOff x="0" y="0"/>
              <a:chExt cx="454378" cy="177215"/>
            </a:xfrm>
          </p:grpSpPr>
          <p:sp>
            <p:nvSpPr>
              <p:cNvPr id="6" name="Freeform 6"/>
              <p:cNvSpPr/>
              <p:nvPr/>
            </p:nvSpPr>
            <p:spPr>
              <a:xfrm>
                <a:off x="0" y="0"/>
                <a:ext cx="454378" cy="177215"/>
              </a:xfrm>
              <a:custGeom>
                <a:avLst/>
                <a:gdLst/>
                <a:ahLst/>
                <a:cxnLst/>
                <a:rect l="l" t="t" r="r" b="b"/>
                <a:pathLst>
                  <a:path w="454378" h="177215">
                    <a:moveTo>
                      <a:pt x="0" y="0"/>
                    </a:moveTo>
                    <a:lnTo>
                      <a:pt x="454378" y="0"/>
                    </a:lnTo>
                    <a:lnTo>
                      <a:pt x="454378" y="177215"/>
                    </a:lnTo>
                    <a:lnTo>
                      <a:pt x="0" y="177215"/>
                    </a:lnTo>
                    <a:close/>
                  </a:path>
                </a:pathLst>
              </a:custGeom>
              <a:solidFill>
                <a:srgbClr val="D9D9D9"/>
              </a:solidFill>
            </p:spPr>
            <p:txBody>
              <a:bodyPr/>
              <a:lstStyle/>
              <a:p>
                <a:endParaRPr lang="de-CH"/>
              </a:p>
            </p:txBody>
          </p:sp>
          <p:sp>
            <p:nvSpPr>
              <p:cNvPr id="7" name="TextBox 7"/>
              <p:cNvSpPr txBox="1"/>
              <p:nvPr/>
            </p:nvSpPr>
            <p:spPr>
              <a:xfrm>
                <a:off x="0" y="-9525"/>
                <a:ext cx="454378" cy="186740"/>
              </a:xfrm>
              <a:prstGeom prst="rect">
                <a:avLst/>
              </a:prstGeom>
            </p:spPr>
            <p:txBody>
              <a:bodyPr lIns="50800" tIns="50800" rIns="50800" bIns="50800" rtlCol="0" anchor="ctr"/>
              <a:lstStyle/>
              <a:p>
                <a:pPr algn="ctr">
                  <a:lnSpc>
                    <a:spcPts val="1621"/>
                  </a:lnSpc>
                </a:pPr>
                <a:endParaRPr/>
              </a:p>
            </p:txBody>
          </p:sp>
        </p:grpSp>
        <p:sp>
          <p:nvSpPr>
            <p:cNvPr id="8" name="TextBox 8"/>
            <p:cNvSpPr txBox="1"/>
            <p:nvPr/>
          </p:nvSpPr>
          <p:spPr>
            <a:xfrm>
              <a:off x="0" y="-123825"/>
              <a:ext cx="2300288" cy="1343025"/>
            </a:xfrm>
            <a:prstGeom prst="rect">
              <a:avLst/>
            </a:prstGeom>
          </p:spPr>
          <p:txBody>
            <a:bodyPr lIns="0" tIns="0" rIns="0" bIns="0" rtlCol="0" anchor="t">
              <a:spAutoFit/>
            </a:bodyPr>
            <a:lstStyle/>
            <a:p>
              <a:pPr marL="0" lvl="0" indent="0" algn="ctr">
                <a:lnSpc>
                  <a:spcPts val="8400"/>
                </a:lnSpc>
                <a:spcBef>
                  <a:spcPct val="0"/>
                </a:spcBef>
              </a:pPr>
              <a:r>
                <a:rPr lang="en-US" sz="6000" b="1" u="none" strike="noStrike">
                  <a:solidFill>
                    <a:srgbClr val="000000"/>
                  </a:solidFill>
                  <a:latin typeface="Helvetica Now Bold"/>
                  <a:ea typeface="Helvetica Now Bold"/>
                  <a:cs typeface="Helvetica Now Bold"/>
                  <a:sym typeface="Helvetica Now Bold"/>
                </a:rPr>
                <a:t>SIS+</a:t>
              </a:r>
            </a:p>
          </p:txBody>
        </p:sp>
      </p:gr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1506891" y="4653915"/>
            <a:ext cx="15274219" cy="1661071"/>
          </a:xfrm>
          <a:custGeom>
            <a:avLst/>
            <a:gdLst/>
            <a:ahLst/>
            <a:cxnLst/>
            <a:rect l="l" t="t" r="r" b="b"/>
            <a:pathLst>
              <a:path w="15274219" h="1661071">
                <a:moveTo>
                  <a:pt x="0" y="0"/>
                </a:moveTo>
                <a:lnTo>
                  <a:pt x="15274218" y="0"/>
                </a:lnTo>
                <a:lnTo>
                  <a:pt x="15274218" y="1661071"/>
                </a:lnTo>
                <a:lnTo>
                  <a:pt x="0" y="1661071"/>
                </a:lnTo>
                <a:lnTo>
                  <a:pt x="0" y="0"/>
                </a:lnTo>
                <a:close/>
              </a:path>
            </a:pathLst>
          </a:custGeom>
          <a:blipFill>
            <a:blip r:embed="rId4"/>
            <a:stretch>
              <a:fillRect/>
            </a:stretch>
          </a:blipFill>
        </p:spPr>
        <p:txBody>
          <a:bodyPr/>
          <a:lstStyle/>
          <a:p>
            <a:endParaRPr lang="de-CH"/>
          </a:p>
        </p:txBody>
      </p:sp>
      <p:sp>
        <p:nvSpPr>
          <p:cNvPr id="5" name="Freeform 5"/>
          <p:cNvSpPr/>
          <p:nvPr/>
        </p:nvSpPr>
        <p:spPr>
          <a:xfrm>
            <a:off x="16168711" y="8923181"/>
            <a:ext cx="1090589" cy="1246388"/>
          </a:xfrm>
          <a:custGeom>
            <a:avLst/>
            <a:gdLst/>
            <a:ahLst/>
            <a:cxnLst/>
            <a:rect l="l" t="t" r="r" b="b"/>
            <a:pathLst>
              <a:path w="1090589" h="1246388">
                <a:moveTo>
                  <a:pt x="0" y="0"/>
                </a:moveTo>
                <a:lnTo>
                  <a:pt x="1090589" y="0"/>
                </a:lnTo>
                <a:lnTo>
                  <a:pt x="1090589" y="1246388"/>
                </a:lnTo>
                <a:lnTo>
                  <a:pt x="0" y="1246388"/>
                </a:lnTo>
                <a:lnTo>
                  <a:pt x="0" y="0"/>
                </a:lnTo>
                <a:close/>
              </a:path>
            </a:pathLst>
          </a:custGeom>
          <a:blipFill>
            <a:blip r:embed="rId5"/>
            <a:stretch>
              <a:fillRect/>
            </a:stretch>
          </a:blipFill>
        </p:spPr>
        <p:txBody>
          <a:bodyPr/>
          <a:lstStyle/>
          <a:p>
            <a:endParaRPr lang="de-CH"/>
          </a:p>
        </p:txBody>
      </p:sp>
      <p:sp>
        <p:nvSpPr>
          <p:cNvPr id="6" name="TextBox 6"/>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Versendedatum eKogu</a:t>
            </a:r>
          </a:p>
        </p:txBody>
      </p:sp>
      <p:sp>
        <p:nvSpPr>
          <p:cNvPr id="7" name="TextBox 7"/>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980655</a:t>
            </a:r>
          </a:p>
        </p:txBody>
      </p:sp>
      <p:sp>
        <p:nvSpPr>
          <p:cNvPr id="8" name="TextBox 8"/>
          <p:cNvSpPr txBox="1"/>
          <p:nvPr/>
        </p:nvSpPr>
        <p:spPr>
          <a:xfrm>
            <a:off x="1028700" y="2543175"/>
            <a:ext cx="15840749" cy="4057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Das Versendedatum der eKogu wird nun immer gesetzt</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4550861" y="3377565"/>
            <a:ext cx="9186279" cy="5752907"/>
          </a:xfrm>
          <a:custGeom>
            <a:avLst/>
            <a:gdLst/>
            <a:ahLst/>
            <a:cxnLst/>
            <a:rect l="l" t="t" r="r" b="b"/>
            <a:pathLst>
              <a:path w="9186279" h="5752907">
                <a:moveTo>
                  <a:pt x="0" y="0"/>
                </a:moveTo>
                <a:lnTo>
                  <a:pt x="9186278" y="0"/>
                </a:lnTo>
                <a:lnTo>
                  <a:pt x="9186278" y="5752907"/>
                </a:lnTo>
                <a:lnTo>
                  <a:pt x="0" y="5752907"/>
                </a:lnTo>
                <a:lnTo>
                  <a:pt x="0" y="0"/>
                </a:lnTo>
                <a:close/>
              </a:path>
            </a:pathLst>
          </a:custGeom>
          <a:blipFill>
            <a:blip r:embed="rId4"/>
            <a:stretch>
              <a:fillRect/>
            </a:stretch>
          </a:blipFill>
        </p:spPr>
        <p:txBody>
          <a:bodyPr/>
          <a:lstStyle/>
          <a:p>
            <a:endParaRPr lang="de-CH"/>
          </a:p>
        </p:txBody>
      </p:sp>
      <p:sp>
        <p:nvSpPr>
          <p:cNvPr id="5" name="TextBox 5"/>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Storno bei Kontaktwechsel</a:t>
            </a:r>
          </a:p>
        </p:txBody>
      </p:sp>
      <p:sp>
        <p:nvSpPr>
          <p:cNvPr id="6" name="TextBox 6"/>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980547</a:t>
            </a:r>
          </a:p>
        </p:txBody>
      </p:sp>
      <p:sp>
        <p:nvSpPr>
          <p:cNvPr id="7" name="TextBox 7"/>
          <p:cNvSpPr txBox="1"/>
          <p:nvPr/>
        </p:nvSpPr>
        <p:spPr>
          <a:xfrm>
            <a:off x="1028700" y="2543175"/>
            <a:ext cx="15840749" cy="4057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Bei einem Kontaktwechsel wird der Storno auf Wunsch wieder durchgeführt.</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1894376" y="3730461"/>
            <a:ext cx="14499249" cy="5527839"/>
          </a:xfrm>
          <a:custGeom>
            <a:avLst/>
            <a:gdLst/>
            <a:ahLst/>
            <a:cxnLst/>
            <a:rect l="l" t="t" r="r" b="b"/>
            <a:pathLst>
              <a:path w="14499249" h="5527839">
                <a:moveTo>
                  <a:pt x="0" y="0"/>
                </a:moveTo>
                <a:lnTo>
                  <a:pt x="14499248" y="0"/>
                </a:lnTo>
                <a:lnTo>
                  <a:pt x="14499248" y="5527839"/>
                </a:lnTo>
                <a:lnTo>
                  <a:pt x="0" y="5527839"/>
                </a:lnTo>
                <a:lnTo>
                  <a:pt x="0" y="0"/>
                </a:lnTo>
                <a:close/>
              </a:path>
            </a:pathLst>
          </a:custGeom>
          <a:blipFill>
            <a:blip r:embed="rId4"/>
            <a:stretch>
              <a:fillRect/>
            </a:stretch>
          </a:blipFill>
        </p:spPr>
        <p:txBody>
          <a:bodyPr/>
          <a:lstStyle/>
          <a:p>
            <a:endParaRPr lang="de-CH"/>
          </a:p>
        </p:txBody>
      </p:sp>
      <p:sp>
        <p:nvSpPr>
          <p:cNvPr id="5" name="TextBox 5"/>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Archivierte Bewohner in Bettenliste</a:t>
            </a:r>
          </a:p>
        </p:txBody>
      </p:sp>
      <p:sp>
        <p:nvSpPr>
          <p:cNvPr id="6" name="TextBox 6"/>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949708</a:t>
            </a:r>
          </a:p>
        </p:txBody>
      </p:sp>
      <p:sp>
        <p:nvSpPr>
          <p:cNvPr id="7" name="TextBox 7"/>
          <p:cNvSpPr txBox="1"/>
          <p:nvPr/>
        </p:nvSpPr>
        <p:spPr>
          <a:xfrm>
            <a:off x="1028700" y="2543175"/>
            <a:ext cx="15840749" cy="4057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In den Bewohnerereignissen werden archivierte Bewohner in der Bettenliste nicht mehr angezeigt.</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16230688" y="8792239"/>
            <a:ext cx="1028612" cy="1374162"/>
          </a:xfrm>
          <a:custGeom>
            <a:avLst/>
            <a:gdLst/>
            <a:ahLst/>
            <a:cxnLst/>
            <a:rect l="l" t="t" r="r" b="b"/>
            <a:pathLst>
              <a:path w="1028612" h="1374162">
                <a:moveTo>
                  <a:pt x="0" y="0"/>
                </a:moveTo>
                <a:lnTo>
                  <a:pt x="1028612" y="0"/>
                </a:lnTo>
                <a:lnTo>
                  <a:pt x="1028612" y="1374162"/>
                </a:lnTo>
                <a:lnTo>
                  <a:pt x="0" y="1374162"/>
                </a:lnTo>
                <a:lnTo>
                  <a:pt x="0" y="0"/>
                </a:lnTo>
                <a:close/>
              </a:path>
            </a:pathLst>
          </a:custGeom>
          <a:blipFill>
            <a:blip r:embed="rId4"/>
            <a:stretch>
              <a:fillRect/>
            </a:stretch>
          </a:blipFill>
        </p:spPr>
        <p:txBody>
          <a:bodyPr/>
          <a:lstStyle/>
          <a:p>
            <a:endParaRPr lang="de-CH"/>
          </a:p>
        </p:txBody>
      </p:sp>
      <p:sp>
        <p:nvSpPr>
          <p:cNvPr id="5" name="TextBox 5"/>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Deckblätter im pdf</a:t>
            </a:r>
          </a:p>
        </p:txBody>
      </p:sp>
      <p:sp>
        <p:nvSpPr>
          <p:cNvPr id="6" name="TextBox 6"/>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981205</a:t>
            </a:r>
          </a:p>
        </p:txBody>
      </p:sp>
      <p:sp>
        <p:nvSpPr>
          <p:cNvPr id="7" name="TextBox 7"/>
          <p:cNvSpPr txBox="1"/>
          <p:nvPr/>
        </p:nvSpPr>
        <p:spPr>
          <a:xfrm>
            <a:off x="1028700" y="2543175"/>
            <a:ext cx="15840749" cy="8248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Deckblätter werden nun korrekt im PDF im Register „Rechnung“ des Bewohners angezeigt. Somit werden die Deckblätter auch bei elektronischer Zustellung mitgesendet</a:t>
            </a: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15914362" y="8836435"/>
            <a:ext cx="1344938" cy="1344938"/>
          </a:xfrm>
          <a:custGeom>
            <a:avLst/>
            <a:gdLst/>
            <a:ahLst/>
            <a:cxnLst/>
            <a:rect l="l" t="t" r="r" b="b"/>
            <a:pathLst>
              <a:path w="1344938" h="1344938">
                <a:moveTo>
                  <a:pt x="0" y="0"/>
                </a:moveTo>
                <a:lnTo>
                  <a:pt x="1344938" y="0"/>
                </a:lnTo>
                <a:lnTo>
                  <a:pt x="1344938" y="1344938"/>
                </a:lnTo>
                <a:lnTo>
                  <a:pt x="0" y="1344938"/>
                </a:lnTo>
                <a:lnTo>
                  <a:pt x="0" y="0"/>
                </a:lnTo>
                <a:close/>
              </a:path>
            </a:pathLst>
          </a:custGeom>
          <a:blipFill>
            <a:blip r:embed="rId4"/>
            <a:stretch>
              <a:fillRect/>
            </a:stretch>
          </a:blipFill>
        </p:spPr>
        <p:txBody>
          <a:bodyPr/>
          <a:lstStyle/>
          <a:p>
            <a:endParaRPr lang="de-CH"/>
          </a:p>
        </p:txBody>
      </p:sp>
      <p:sp>
        <p:nvSpPr>
          <p:cNvPr id="5" name="Freeform 5"/>
          <p:cNvSpPr/>
          <p:nvPr/>
        </p:nvSpPr>
        <p:spPr>
          <a:xfrm>
            <a:off x="3917733" y="3796665"/>
            <a:ext cx="10452535" cy="6140864"/>
          </a:xfrm>
          <a:custGeom>
            <a:avLst/>
            <a:gdLst/>
            <a:ahLst/>
            <a:cxnLst/>
            <a:rect l="l" t="t" r="r" b="b"/>
            <a:pathLst>
              <a:path w="10452535" h="6140864">
                <a:moveTo>
                  <a:pt x="0" y="0"/>
                </a:moveTo>
                <a:lnTo>
                  <a:pt x="10452534" y="0"/>
                </a:lnTo>
                <a:lnTo>
                  <a:pt x="10452534" y="6140864"/>
                </a:lnTo>
                <a:lnTo>
                  <a:pt x="0" y="6140864"/>
                </a:lnTo>
                <a:lnTo>
                  <a:pt x="0" y="0"/>
                </a:lnTo>
                <a:close/>
              </a:path>
            </a:pathLst>
          </a:custGeom>
          <a:blipFill>
            <a:blip r:embed="rId5"/>
            <a:stretch>
              <a:fillRect/>
            </a:stretch>
          </a:blipFill>
        </p:spPr>
        <p:txBody>
          <a:bodyPr/>
          <a:lstStyle/>
          <a:p>
            <a:endParaRPr lang="de-CH"/>
          </a:p>
        </p:txBody>
      </p:sp>
      <p:sp>
        <p:nvSpPr>
          <p:cNvPr id="6" name="TextBox 6"/>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Fehlermeldung im Vordergrund</a:t>
            </a:r>
          </a:p>
        </p:txBody>
      </p:sp>
      <p:sp>
        <p:nvSpPr>
          <p:cNvPr id="7" name="TextBox 7"/>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927115</a:t>
            </a:r>
          </a:p>
        </p:txBody>
      </p:sp>
      <p:sp>
        <p:nvSpPr>
          <p:cNvPr id="8" name="TextBox 8"/>
          <p:cNvSpPr txBox="1"/>
          <p:nvPr/>
        </p:nvSpPr>
        <p:spPr>
          <a:xfrm>
            <a:off x="1028700" y="2543175"/>
            <a:ext cx="15840749" cy="8248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Fehlermeldungen, die beim Verbuchen von Rechnungen erscheinen, werden jetzt im Vordergrund angezeigt, damit der User sie lesen und entsprechend handeln kann</a:t>
            </a: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3348220" y="3796665"/>
            <a:ext cx="11591560" cy="6013122"/>
          </a:xfrm>
          <a:custGeom>
            <a:avLst/>
            <a:gdLst/>
            <a:ahLst/>
            <a:cxnLst/>
            <a:rect l="l" t="t" r="r" b="b"/>
            <a:pathLst>
              <a:path w="11591560" h="6013122">
                <a:moveTo>
                  <a:pt x="0" y="0"/>
                </a:moveTo>
                <a:lnTo>
                  <a:pt x="11591560" y="0"/>
                </a:lnTo>
                <a:lnTo>
                  <a:pt x="11591560" y="6013122"/>
                </a:lnTo>
                <a:lnTo>
                  <a:pt x="0" y="6013122"/>
                </a:lnTo>
                <a:lnTo>
                  <a:pt x="0" y="0"/>
                </a:lnTo>
                <a:close/>
              </a:path>
            </a:pathLst>
          </a:custGeom>
          <a:blipFill>
            <a:blip r:embed="rId4"/>
            <a:stretch>
              <a:fillRect/>
            </a:stretch>
          </a:blipFill>
        </p:spPr>
        <p:txBody>
          <a:bodyPr/>
          <a:lstStyle/>
          <a:p>
            <a:endParaRPr lang="de-CH"/>
          </a:p>
        </p:txBody>
      </p:sp>
      <p:sp>
        <p:nvSpPr>
          <p:cNvPr id="5" name="TextBox 5"/>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Filterung bei globaler Leistungserfassung</a:t>
            </a:r>
          </a:p>
        </p:txBody>
      </p:sp>
      <p:sp>
        <p:nvSpPr>
          <p:cNvPr id="6" name="TextBox 6"/>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980956</a:t>
            </a:r>
          </a:p>
        </p:txBody>
      </p:sp>
      <p:sp>
        <p:nvSpPr>
          <p:cNvPr id="7" name="TextBox 7"/>
          <p:cNvSpPr txBox="1"/>
          <p:nvPr/>
        </p:nvSpPr>
        <p:spPr>
          <a:xfrm>
            <a:off x="1028700" y="2543175"/>
            <a:ext cx="15840749" cy="8248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Wenn in der globalen Leistungserfassung nach eine Unterbringung gefiltert wird, werden nun auch die bereits erfassten Leistungen nach der Unterbringung gefiltert.</a:t>
            </a: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6020922" y="3591619"/>
            <a:ext cx="6246155" cy="6689323"/>
          </a:xfrm>
          <a:custGeom>
            <a:avLst/>
            <a:gdLst/>
            <a:ahLst/>
            <a:cxnLst/>
            <a:rect l="l" t="t" r="r" b="b"/>
            <a:pathLst>
              <a:path w="6246155" h="6689323">
                <a:moveTo>
                  <a:pt x="0" y="0"/>
                </a:moveTo>
                <a:lnTo>
                  <a:pt x="6246156" y="0"/>
                </a:lnTo>
                <a:lnTo>
                  <a:pt x="6246156" y="6689322"/>
                </a:lnTo>
                <a:lnTo>
                  <a:pt x="0" y="6689322"/>
                </a:lnTo>
                <a:lnTo>
                  <a:pt x="0" y="0"/>
                </a:lnTo>
                <a:close/>
              </a:path>
            </a:pathLst>
          </a:custGeom>
          <a:blipFill>
            <a:blip r:embed="rId4"/>
            <a:stretch>
              <a:fillRect/>
            </a:stretch>
          </a:blipFill>
        </p:spPr>
        <p:txBody>
          <a:bodyPr/>
          <a:lstStyle/>
          <a:p>
            <a:endParaRPr lang="de-CH"/>
          </a:p>
        </p:txBody>
      </p:sp>
      <p:sp>
        <p:nvSpPr>
          <p:cNvPr id="5" name="Freeform 5"/>
          <p:cNvSpPr/>
          <p:nvPr/>
        </p:nvSpPr>
        <p:spPr>
          <a:xfrm>
            <a:off x="16089294" y="8842053"/>
            <a:ext cx="1170006" cy="1337150"/>
          </a:xfrm>
          <a:custGeom>
            <a:avLst/>
            <a:gdLst/>
            <a:ahLst/>
            <a:cxnLst/>
            <a:rect l="l" t="t" r="r" b="b"/>
            <a:pathLst>
              <a:path w="1170006" h="1337150">
                <a:moveTo>
                  <a:pt x="0" y="0"/>
                </a:moveTo>
                <a:lnTo>
                  <a:pt x="1170006" y="0"/>
                </a:lnTo>
                <a:lnTo>
                  <a:pt x="1170006" y="1337150"/>
                </a:lnTo>
                <a:lnTo>
                  <a:pt x="0" y="1337150"/>
                </a:lnTo>
                <a:lnTo>
                  <a:pt x="0" y="0"/>
                </a:lnTo>
                <a:close/>
              </a:path>
            </a:pathLst>
          </a:custGeom>
          <a:blipFill>
            <a:blip r:embed="rId5"/>
            <a:stretch>
              <a:fillRect/>
            </a:stretch>
          </a:blipFill>
        </p:spPr>
        <p:txBody>
          <a:bodyPr/>
          <a:lstStyle/>
          <a:p>
            <a:endParaRPr lang="de-CH"/>
          </a:p>
        </p:txBody>
      </p:sp>
      <p:sp>
        <p:nvSpPr>
          <p:cNvPr id="6" name="TextBox 6"/>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Kopieren von Leistungen</a:t>
            </a:r>
          </a:p>
        </p:txBody>
      </p:sp>
      <p:sp>
        <p:nvSpPr>
          <p:cNvPr id="7" name="TextBox 7"/>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980557</a:t>
            </a:r>
          </a:p>
        </p:txBody>
      </p:sp>
      <p:sp>
        <p:nvSpPr>
          <p:cNvPr id="8" name="TextBox 8"/>
          <p:cNvSpPr txBox="1"/>
          <p:nvPr/>
        </p:nvSpPr>
        <p:spPr>
          <a:xfrm>
            <a:off x="1028700" y="2543175"/>
            <a:ext cx="15840749" cy="8248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Beim Kopieren einer Leistung werden jetzt nur die aktuell gültigen Einträge übernommen. Alte History-Einträge bleiben auf der ursprünglichen Leistung erhalten.</a:t>
            </a: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3513996" y="4634865"/>
            <a:ext cx="11260007" cy="5320353"/>
          </a:xfrm>
          <a:custGeom>
            <a:avLst/>
            <a:gdLst/>
            <a:ahLst/>
            <a:cxnLst/>
            <a:rect l="l" t="t" r="r" b="b"/>
            <a:pathLst>
              <a:path w="11260007" h="5320353">
                <a:moveTo>
                  <a:pt x="0" y="0"/>
                </a:moveTo>
                <a:lnTo>
                  <a:pt x="11260008" y="0"/>
                </a:lnTo>
                <a:lnTo>
                  <a:pt x="11260008" y="5320353"/>
                </a:lnTo>
                <a:lnTo>
                  <a:pt x="0" y="5320353"/>
                </a:lnTo>
                <a:lnTo>
                  <a:pt x="0" y="0"/>
                </a:lnTo>
                <a:close/>
              </a:path>
            </a:pathLst>
          </a:custGeom>
          <a:blipFill>
            <a:blip r:embed="rId4"/>
            <a:stretch>
              <a:fillRect/>
            </a:stretch>
          </a:blipFill>
        </p:spPr>
        <p:txBody>
          <a:bodyPr/>
          <a:lstStyle/>
          <a:p>
            <a:endParaRPr lang="de-CH"/>
          </a:p>
        </p:txBody>
      </p:sp>
      <p:sp>
        <p:nvSpPr>
          <p:cNvPr id="5" name="TextBox 5"/>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Erfassung Spontanspenden</a:t>
            </a:r>
          </a:p>
        </p:txBody>
      </p:sp>
      <p:sp>
        <p:nvSpPr>
          <p:cNvPr id="6" name="TextBox 6"/>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928180</a:t>
            </a:r>
          </a:p>
        </p:txBody>
      </p:sp>
      <p:sp>
        <p:nvSpPr>
          <p:cNvPr id="7" name="TextBox 7"/>
          <p:cNvSpPr txBox="1"/>
          <p:nvPr/>
        </p:nvSpPr>
        <p:spPr>
          <a:xfrm>
            <a:off x="1028700" y="2543175"/>
            <a:ext cx="15840749" cy="16630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Beim Erfassen einer Spontanspende, wird nun nach dem Speichern gefragt, ob der Dankesbrief bearbeitet werden soll. Wird „Ja“ gewählt, öffnet sich die Worddatei zur Bearbeitung und kann anschliessend gedruckt werden. Bei „Nein“ wird die Verdankung direkt gedruckt. Dieser Prozess wurde auch bei der Korrespondenz angepasst.</a:t>
            </a:r>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Freeform 2"/>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3" name="Freeform 3"/>
          <p:cNvSpPr/>
          <p:nvPr/>
        </p:nvSpPr>
        <p:spPr>
          <a:xfrm>
            <a:off x="-3" y="-165"/>
            <a:ext cx="18323311" cy="10295207"/>
          </a:xfrm>
          <a:custGeom>
            <a:avLst/>
            <a:gdLst/>
            <a:ahLst/>
            <a:cxnLst/>
            <a:rect l="l" t="t" r="r" b="b"/>
            <a:pathLst>
              <a:path w="18323311" h="10295207">
                <a:moveTo>
                  <a:pt x="0" y="0"/>
                </a:moveTo>
                <a:lnTo>
                  <a:pt x="18323311" y="0"/>
                </a:lnTo>
                <a:lnTo>
                  <a:pt x="18323311" y="10295207"/>
                </a:lnTo>
                <a:lnTo>
                  <a:pt x="0" y="10295207"/>
                </a:lnTo>
                <a:lnTo>
                  <a:pt x="0" y="0"/>
                </a:lnTo>
                <a:close/>
              </a:path>
            </a:pathLst>
          </a:custGeom>
          <a:blipFill>
            <a:blip r:embed="rId4"/>
            <a:stretch>
              <a:fillRect/>
            </a:stretch>
          </a:blipFill>
        </p:spPr>
        <p:txBody>
          <a:bodyPr/>
          <a:lstStyle/>
          <a:p>
            <a:endParaRPr lang="de-CH"/>
          </a:p>
        </p:txBody>
      </p:sp>
      <p:sp>
        <p:nvSpPr>
          <p:cNvPr id="4" name="AutoShape 4"/>
          <p:cNvSpPr/>
          <p:nvPr/>
        </p:nvSpPr>
        <p:spPr>
          <a:xfrm rot="5039461">
            <a:off x="970742" y="-60933"/>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5" name="AutoShape 5"/>
          <p:cNvSpPr/>
          <p:nvPr/>
        </p:nvSpPr>
        <p:spPr>
          <a:xfrm rot="5039461">
            <a:off x="17184243" y="-60933"/>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6" name="AutoShape 6"/>
          <p:cNvSpPr/>
          <p:nvPr/>
        </p:nvSpPr>
        <p:spPr>
          <a:xfrm rot="5039461">
            <a:off x="8863615" y="-60933"/>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7" name="AutoShape 7"/>
          <p:cNvSpPr/>
          <p:nvPr/>
        </p:nvSpPr>
        <p:spPr>
          <a:xfrm rot="5039461">
            <a:off x="9293761" y="-60933"/>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8" name="TextBox 8"/>
          <p:cNvSpPr txBox="1"/>
          <p:nvPr/>
        </p:nvSpPr>
        <p:spPr>
          <a:xfrm>
            <a:off x="8645029" y="-434118"/>
            <a:ext cx="502274" cy="209550"/>
          </a:xfrm>
          <a:prstGeom prst="rect">
            <a:avLst/>
          </a:prstGeom>
        </p:spPr>
        <p:txBody>
          <a:bodyPr lIns="0" tIns="0" rIns="0" bIns="0" rtlCol="0" anchor="t">
            <a:spAutoFit/>
          </a:bodyPr>
          <a:lstStyle/>
          <a:p>
            <a:pPr algn="ctr">
              <a:lnSpc>
                <a:spcPts val="1621"/>
              </a:lnSpc>
            </a:pPr>
            <a:r>
              <a:rPr lang="en-US" sz="1351">
                <a:solidFill>
                  <a:srgbClr val="000000"/>
                </a:solidFill>
                <a:latin typeface="Helvetica Now"/>
                <a:ea typeface="Helvetica Now"/>
                <a:cs typeface="Helvetica Now"/>
                <a:sym typeface="Helvetica Now"/>
              </a:rPr>
              <a:t>0,40</a:t>
            </a:r>
          </a:p>
        </p:txBody>
      </p:sp>
      <p:sp>
        <p:nvSpPr>
          <p:cNvPr id="9" name="TextBox 9"/>
          <p:cNvSpPr txBox="1"/>
          <p:nvPr/>
        </p:nvSpPr>
        <p:spPr>
          <a:xfrm>
            <a:off x="9146661" y="-434118"/>
            <a:ext cx="502274" cy="209550"/>
          </a:xfrm>
          <a:prstGeom prst="rect">
            <a:avLst/>
          </a:prstGeom>
        </p:spPr>
        <p:txBody>
          <a:bodyPr lIns="0" tIns="0" rIns="0" bIns="0" rtlCol="0" anchor="t">
            <a:spAutoFit/>
          </a:bodyPr>
          <a:lstStyle/>
          <a:p>
            <a:pPr algn="ctr">
              <a:lnSpc>
                <a:spcPts val="1621"/>
              </a:lnSpc>
            </a:pPr>
            <a:r>
              <a:rPr lang="en-US" sz="1351">
                <a:solidFill>
                  <a:srgbClr val="000000"/>
                </a:solidFill>
                <a:latin typeface="Helvetica Now"/>
                <a:ea typeface="Helvetica Now"/>
                <a:cs typeface="Helvetica Now"/>
                <a:sym typeface="Helvetica Now"/>
              </a:rPr>
              <a:t>0,40</a:t>
            </a:r>
          </a:p>
        </p:txBody>
      </p:sp>
      <p:sp>
        <p:nvSpPr>
          <p:cNvPr id="10" name="TextBox 10"/>
          <p:cNvSpPr txBox="1"/>
          <p:nvPr/>
        </p:nvSpPr>
        <p:spPr>
          <a:xfrm>
            <a:off x="17001400" y="-434118"/>
            <a:ext cx="502274" cy="209550"/>
          </a:xfrm>
          <a:prstGeom prst="rect">
            <a:avLst/>
          </a:prstGeom>
        </p:spPr>
        <p:txBody>
          <a:bodyPr lIns="0" tIns="0" rIns="0" bIns="0" rtlCol="0" anchor="t">
            <a:spAutoFit/>
          </a:bodyPr>
          <a:lstStyle/>
          <a:p>
            <a:pPr algn="ctr">
              <a:lnSpc>
                <a:spcPts val="1621"/>
              </a:lnSpc>
            </a:pPr>
            <a:r>
              <a:rPr lang="en-US" sz="1351">
                <a:solidFill>
                  <a:srgbClr val="000000"/>
                </a:solidFill>
                <a:latin typeface="Helvetica Now"/>
                <a:ea typeface="Helvetica Now"/>
                <a:cs typeface="Helvetica Now"/>
                <a:sym typeface="Helvetica Now"/>
              </a:rPr>
              <a:t>15,00</a:t>
            </a:r>
          </a:p>
        </p:txBody>
      </p:sp>
      <p:sp>
        <p:nvSpPr>
          <p:cNvPr id="11" name="TextBox 11"/>
          <p:cNvSpPr txBox="1"/>
          <p:nvPr/>
        </p:nvSpPr>
        <p:spPr>
          <a:xfrm>
            <a:off x="787900" y="-434118"/>
            <a:ext cx="502274" cy="209550"/>
          </a:xfrm>
          <a:prstGeom prst="rect">
            <a:avLst/>
          </a:prstGeom>
        </p:spPr>
        <p:txBody>
          <a:bodyPr lIns="0" tIns="0" rIns="0" bIns="0" rtlCol="0" anchor="t">
            <a:spAutoFit/>
          </a:bodyPr>
          <a:lstStyle/>
          <a:p>
            <a:pPr algn="ctr">
              <a:lnSpc>
                <a:spcPts val="1621"/>
              </a:lnSpc>
            </a:pPr>
            <a:r>
              <a:rPr lang="en-US" sz="1351">
                <a:solidFill>
                  <a:srgbClr val="000000"/>
                </a:solidFill>
                <a:latin typeface="Helvetica Now"/>
                <a:ea typeface="Helvetica Now"/>
                <a:cs typeface="Helvetica Now"/>
                <a:sym typeface="Helvetica Now"/>
              </a:rPr>
              <a:t>15,00</a:t>
            </a:r>
          </a:p>
        </p:txBody>
      </p:sp>
      <p:sp>
        <p:nvSpPr>
          <p:cNvPr id="12" name="AutoShape 12"/>
          <p:cNvSpPr/>
          <p:nvPr/>
        </p:nvSpPr>
        <p:spPr>
          <a:xfrm rot="5039461">
            <a:off x="-129066" y="2376288"/>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13" name="AutoShape 13"/>
          <p:cNvSpPr/>
          <p:nvPr/>
        </p:nvSpPr>
        <p:spPr>
          <a:xfrm rot="5039461">
            <a:off x="-129066" y="2734960"/>
            <a:ext cx="136589" cy="0"/>
          </a:xfrm>
          <a:prstGeom prst="line">
            <a:avLst/>
          </a:prstGeom>
          <a:ln w="9525" cap="rnd">
            <a:solidFill>
              <a:srgbClr val="B61F35"/>
            </a:solidFill>
            <a:prstDash val="solid"/>
            <a:headEnd type="oval" w="lg" len="lg"/>
            <a:tailEnd type="none" w="sm" len="sm"/>
          </a:ln>
        </p:spPr>
        <p:txBody>
          <a:bodyPr/>
          <a:lstStyle/>
          <a:p>
            <a:endParaRPr lang="de-CH"/>
          </a:p>
        </p:txBody>
      </p:sp>
      <p:sp>
        <p:nvSpPr>
          <p:cNvPr id="14" name="TextBox 14"/>
          <p:cNvSpPr txBox="1"/>
          <p:nvPr/>
        </p:nvSpPr>
        <p:spPr>
          <a:xfrm>
            <a:off x="-681009" y="9362494"/>
            <a:ext cx="502274" cy="209550"/>
          </a:xfrm>
          <a:prstGeom prst="rect">
            <a:avLst/>
          </a:prstGeom>
        </p:spPr>
        <p:txBody>
          <a:bodyPr lIns="0" tIns="0" rIns="0" bIns="0" rtlCol="0" anchor="t">
            <a:spAutoFit/>
          </a:bodyPr>
          <a:lstStyle/>
          <a:p>
            <a:pPr algn="ctr">
              <a:lnSpc>
                <a:spcPts val="1621"/>
              </a:lnSpc>
            </a:pPr>
            <a:r>
              <a:rPr lang="en-US" sz="1351">
                <a:solidFill>
                  <a:srgbClr val="000000"/>
                </a:solidFill>
                <a:latin typeface="Helvetica Now"/>
                <a:ea typeface="Helvetica Now"/>
                <a:cs typeface="Helvetica Now"/>
                <a:sym typeface="Helvetica Now"/>
              </a:rPr>
              <a:t>8,00</a:t>
            </a:r>
          </a:p>
        </p:txBody>
      </p:sp>
      <p:sp>
        <p:nvSpPr>
          <p:cNvPr id="15" name="Freeform 15"/>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16" name="TextBox 16"/>
          <p:cNvSpPr txBox="1"/>
          <p:nvPr/>
        </p:nvSpPr>
        <p:spPr>
          <a:xfrm>
            <a:off x="2896266" y="3869055"/>
            <a:ext cx="12495469" cy="3185796"/>
          </a:xfrm>
          <a:prstGeom prst="rect">
            <a:avLst/>
          </a:prstGeom>
        </p:spPr>
        <p:txBody>
          <a:bodyPr lIns="0" tIns="0" rIns="0" bIns="0" rtlCol="0" anchor="t">
            <a:spAutoFit/>
          </a:bodyPr>
          <a:lstStyle/>
          <a:p>
            <a:pPr algn="ctr">
              <a:lnSpc>
                <a:spcPts val="3359"/>
              </a:lnSpc>
            </a:pPr>
            <a:r>
              <a:rPr lang="en-US" sz="2400">
                <a:solidFill>
                  <a:srgbClr val="000000"/>
                </a:solidFill>
                <a:latin typeface="Helvetica Now"/>
                <a:ea typeface="Helvetica Now"/>
                <a:cs typeface="Helvetica Now"/>
                <a:sym typeface="Helvetica Now"/>
              </a:rPr>
              <a:t>Wir hoffen, dass Sie die Präsentation aufschlussreich fanden und die Ihnen die Neuerung gefallen. Gerne laden wir Sie dazu ein, uns Ihre Erfahrungen und Eindrücke bezüglich der Neuerungen mitzuteilen. Hier interessiert uns selbstverständlich Ihr Feedback zu Korrekturen wie auch Neuentwicklungen.</a:t>
            </a:r>
          </a:p>
          <a:p>
            <a:pPr algn="ctr">
              <a:lnSpc>
                <a:spcPts val="3359"/>
              </a:lnSpc>
            </a:pPr>
            <a:r>
              <a:rPr lang="en-US" sz="2400">
                <a:solidFill>
                  <a:srgbClr val="000000"/>
                </a:solidFill>
                <a:latin typeface="Helvetica Now"/>
                <a:ea typeface="Helvetica Now"/>
                <a:cs typeface="Helvetica Now"/>
                <a:sym typeface="Helvetica Now"/>
              </a:rPr>
              <a:t>Zögern Sie nicht, sich bei Fragen an uns zu wenden. Daraus können wir viel lernen und gemeinsam einen positiven Einfluss auf das Produkt nehmen. </a:t>
            </a:r>
          </a:p>
          <a:p>
            <a:pPr algn="ctr">
              <a:lnSpc>
                <a:spcPts val="5599"/>
              </a:lnSpc>
            </a:pPr>
            <a:r>
              <a:rPr lang="en-US" sz="3999" b="1">
                <a:solidFill>
                  <a:srgbClr val="000000"/>
                </a:solidFill>
                <a:latin typeface="Helvetica Now Bold"/>
                <a:ea typeface="Helvetica Now Bold"/>
                <a:cs typeface="Helvetica Now Bold"/>
                <a:sym typeface="Helvetica Now Bold"/>
              </a:rPr>
              <a:t>Vielen Dank!</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7065558" y="3410664"/>
            <a:ext cx="4156883" cy="5847636"/>
          </a:xfrm>
          <a:custGeom>
            <a:avLst/>
            <a:gdLst/>
            <a:ahLst/>
            <a:cxnLst/>
            <a:rect l="l" t="t" r="r" b="b"/>
            <a:pathLst>
              <a:path w="4156883" h="5847636">
                <a:moveTo>
                  <a:pt x="0" y="0"/>
                </a:moveTo>
                <a:lnTo>
                  <a:pt x="4156884" y="0"/>
                </a:lnTo>
                <a:lnTo>
                  <a:pt x="4156884" y="5847636"/>
                </a:lnTo>
                <a:lnTo>
                  <a:pt x="0" y="5847636"/>
                </a:lnTo>
                <a:lnTo>
                  <a:pt x="0" y="0"/>
                </a:lnTo>
                <a:close/>
              </a:path>
            </a:pathLst>
          </a:custGeom>
          <a:blipFill>
            <a:blip r:embed="rId4"/>
            <a:stretch>
              <a:fillRect/>
            </a:stretch>
          </a:blipFill>
          <a:ln cap="sq">
            <a:noFill/>
            <a:prstDash val="sysDot"/>
            <a:miter/>
          </a:ln>
        </p:spPr>
        <p:txBody>
          <a:bodyPr/>
          <a:lstStyle/>
          <a:p>
            <a:endParaRPr lang="de-CH"/>
          </a:p>
        </p:txBody>
      </p:sp>
      <p:sp>
        <p:nvSpPr>
          <p:cNvPr id="5" name="Freeform 5"/>
          <p:cNvSpPr/>
          <p:nvPr/>
        </p:nvSpPr>
        <p:spPr>
          <a:xfrm>
            <a:off x="15633375" y="9012498"/>
            <a:ext cx="1625925" cy="1138209"/>
          </a:xfrm>
          <a:custGeom>
            <a:avLst/>
            <a:gdLst/>
            <a:ahLst/>
            <a:cxnLst/>
            <a:rect l="l" t="t" r="r" b="b"/>
            <a:pathLst>
              <a:path w="1625925" h="1138209">
                <a:moveTo>
                  <a:pt x="0" y="0"/>
                </a:moveTo>
                <a:lnTo>
                  <a:pt x="1625925" y="0"/>
                </a:lnTo>
                <a:lnTo>
                  <a:pt x="1625925" y="1138209"/>
                </a:lnTo>
                <a:lnTo>
                  <a:pt x="0" y="1138209"/>
                </a:lnTo>
                <a:lnTo>
                  <a:pt x="0" y="0"/>
                </a:lnTo>
                <a:close/>
              </a:path>
            </a:pathLst>
          </a:custGeom>
          <a:blipFill>
            <a:blip r:embed="rId5"/>
            <a:stretch>
              <a:fillRect/>
            </a:stretch>
          </a:blipFill>
        </p:spPr>
        <p:txBody>
          <a:bodyPr/>
          <a:lstStyle/>
          <a:p>
            <a:endParaRPr lang="de-CH"/>
          </a:p>
        </p:txBody>
      </p:sp>
      <p:sp>
        <p:nvSpPr>
          <p:cNvPr id="6" name="TextBox 6"/>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Sortierung Mandantenauswahl</a:t>
            </a:r>
          </a:p>
        </p:txBody>
      </p:sp>
      <p:sp>
        <p:nvSpPr>
          <p:cNvPr id="7" name="TextBox 7"/>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2232</a:t>
            </a:r>
          </a:p>
        </p:txBody>
      </p:sp>
      <p:sp>
        <p:nvSpPr>
          <p:cNvPr id="8" name="TextBox 8"/>
          <p:cNvSpPr txBox="1"/>
          <p:nvPr/>
        </p:nvSpPr>
        <p:spPr>
          <a:xfrm>
            <a:off x="1028700" y="2499194"/>
            <a:ext cx="15840749" cy="4057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Die Sortierreihenfolge in der Mandantenauswahl kann nun userspezifisch eingestellt werden</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6646480" y="3505393"/>
            <a:ext cx="4995039" cy="5752907"/>
          </a:xfrm>
          <a:custGeom>
            <a:avLst/>
            <a:gdLst/>
            <a:ahLst/>
            <a:cxnLst/>
            <a:rect l="l" t="t" r="r" b="b"/>
            <a:pathLst>
              <a:path w="4995039" h="5752907">
                <a:moveTo>
                  <a:pt x="0" y="0"/>
                </a:moveTo>
                <a:lnTo>
                  <a:pt x="4995040" y="0"/>
                </a:lnTo>
                <a:lnTo>
                  <a:pt x="4995040" y="5752907"/>
                </a:lnTo>
                <a:lnTo>
                  <a:pt x="0" y="5752907"/>
                </a:lnTo>
                <a:lnTo>
                  <a:pt x="0" y="0"/>
                </a:lnTo>
                <a:close/>
              </a:path>
            </a:pathLst>
          </a:custGeom>
          <a:blipFill>
            <a:blip r:embed="rId4"/>
            <a:stretch>
              <a:fillRect/>
            </a:stretch>
          </a:blipFill>
        </p:spPr>
        <p:txBody>
          <a:bodyPr/>
          <a:lstStyle/>
          <a:p>
            <a:endParaRPr lang="de-CH"/>
          </a:p>
        </p:txBody>
      </p:sp>
      <p:sp>
        <p:nvSpPr>
          <p:cNvPr id="5" name="Freeform 5"/>
          <p:cNvSpPr/>
          <p:nvPr/>
        </p:nvSpPr>
        <p:spPr>
          <a:xfrm>
            <a:off x="15992188" y="8735815"/>
            <a:ext cx="1267112" cy="1414892"/>
          </a:xfrm>
          <a:custGeom>
            <a:avLst/>
            <a:gdLst/>
            <a:ahLst/>
            <a:cxnLst/>
            <a:rect l="l" t="t" r="r" b="b"/>
            <a:pathLst>
              <a:path w="1267112" h="1414892">
                <a:moveTo>
                  <a:pt x="0" y="0"/>
                </a:moveTo>
                <a:lnTo>
                  <a:pt x="1267112" y="0"/>
                </a:lnTo>
                <a:lnTo>
                  <a:pt x="1267112" y="1414892"/>
                </a:lnTo>
                <a:lnTo>
                  <a:pt x="0" y="1414892"/>
                </a:lnTo>
                <a:lnTo>
                  <a:pt x="0" y="0"/>
                </a:lnTo>
                <a:close/>
              </a:path>
            </a:pathLst>
          </a:custGeom>
          <a:blipFill>
            <a:blip r:embed="rId5"/>
            <a:stretch>
              <a:fillRect/>
            </a:stretch>
          </a:blipFill>
        </p:spPr>
        <p:txBody>
          <a:bodyPr/>
          <a:lstStyle/>
          <a:p>
            <a:endParaRPr lang="de-CH"/>
          </a:p>
        </p:txBody>
      </p:sp>
      <p:sp>
        <p:nvSpPr>
          <p:cNvPr id="6" name="TextBox 6"/>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Sortierung Menüsuche</a:t>
            </a:r>
          </a:p>
        </p:txBody>
      </p:sp>
      <p:sp>
        <p:nvSpPr>
          <p:cNvPr id="7" name="TextBox 7"/>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2541</a:t>
            </a:r>
          </a:p>
        </p:txBody>
      </p:sp>
      <p:sp>
        <p:nvSpPr>
          <p:cNvPr id="8" name="TextBox 8"/>
          <p:cNvSpPr txBox="1"/>
          <p:nvPr/>
        </p:nvSpPr>
        <p:spPr>
          <a:xfrm>
            <a:off x="1028700" y="2499194"/>
            <a:ext cx="15840749" cy="4057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Die Treffer in der Menüsuche sind jetzt Alphabetisch sortiert</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2"/>
            <a:stretch>
              <a:fillRect l="-186" r="-186"/>
            </a:stretch>
          </a:blipFill>
        </p:spPr>
        <p:txBody>
          <a:bodyPr/>
          <a:lstStyle/>
          <a:p>
            <a:endParaRPr lang="de-CH"/>
          </a:p>
        </p:txBody>
      </p:sp>
      <p:sp>
        <p:nvSpPr>
          <p:cNvPr id="3" name="Freeform 3" descr="Ein Bild, das Frucht, Wand, Person, Im Haus enthält.  Automatisch generierte Beschreibung"/>
          <p:cNvSpPr/>
          <p:nvPr/>
        </p:nvSpPr>
        <p:spPr>
          <a:xfrm>
            <a:off x="0" y="0"/>
            <a:ext cx="18299916" cy="10295043"/>
          </a:xfrm>
          <a:custGeom>
            <a:avLst/>
            <a:gdLst/>
            <a:ahLst/>
            <a:cxnLst/>
            <a:rect l="l" t="t" r="r" b="b"/>
            <a:pathLst>
              <a:path w="18299916" h="10295043">
                <a:moveTo>
                  <a:pt x="0" y="0"/>
                </a:moveTo>
                <a:lnTo>
                  <a:pt x="18299916" y="0"/>
                </a:lnTo>
                <a:lnTo>
                  <a:pt x="18299916" y="10295043"/>
                </a:lnTo>
                <a:lnTo>
                  <a:pt x="0" y="10295043"/>
                </a:lnTo>
                <a:lnTo>
                  <a:pt x="0" y="0"/>
                </a:lnTo>
                <a:close/>
              </a:path>
            </a:pathLst>
          </a:custGeom>
          <a:blipFill>
            <a:blip r:embed="rId3"/>
            <a:stretch>
              <a:fillRect t="-9244" b="-9245"/>
            </a:stretch>
          </a:blipFill>
        </p:spPr>
        <p:txBody>
          <a:bodyPr/>
          <a:lstStyle/>
          <a:p>
            <a:endParaRPr lang="de-CH"/>
          </a:p>
        </p:txBody>
      </p:sp>
      <p:grpSp>
        <p:nvGrpSpPr>
          <p:cNvPr id="4" name="Group 4"/>
          <p:cNvGrpSpPr/>
          <p:nvPr/>
        </p:nvGrpSpPr>
        <p:grpSpPr>
          <a:xfrm>
            <a:off x="1028700" y="3623522"/>
            <a:ext cx="6130423" cy="3048000"/>
            <a:chOff x="0" y="0"/>
            <a:chExt cx="8173897" cy="4064000"/>
          </a:xfrm>
        </p:grpSpPr>
        <p:grpSp>
          <p:nvGrpSpPr>
            <p:cNvPr id="5" name="Group 5"/>
            <p:cNvGrpSpPr/>
            <p:nvPr/>
          </p:nvGrpSpPr>
          <p:grpSpPr>
            <a:xfrm>
              <a:off x="151439" y="207213"/>
              <a:ext cx="8022458" cy="3747736"/>
              <a:chOff x="0" y="0"/>
              <a:chExt cx="1584683" cy="740294"/>
            </a:xfrm>
          </p:grpSpPr>
          <p:sp>
            <p:nvSpPr>
              <p:cNvPr id="6" name="Freeform 6"/>
              <p:cNvSpPr/>
              <p:nvPr/>
            </p:nvSpPr>
            <p:spPr>
              <a:xfrm>
                <a:off x="0" y="0"/>
                <a:ext cx="1584683" cy="740294"/>
              </a:xfrm>
              <a:custGeom>
                <a:avLst/>
                <a:gdLst/>
                <a:ahLst/>
                <a:cxnLst/>
                <a:rect l="l" t="t" r="r" b="b"/>
                <a:pathLst>
                  <a:path w="1584683" h="740294">
                    <a:moveTo>
                      <a:pt x="0" y="0"/>
                    </a:moveTo>
                    <a:lnTo>
                      <a:pt x="1584683" y="0"/>
                    </a:lnTo>
                    <a:lnTo>
                      <a:pt x="1584683" y="740294"/>
                    </a:lnTo>
                    <a:lnTo>
                      <a:pt x="0" y="740294"/>
                    </a:lnTo>
                    <a:close/>
                  </a:path>
                </a:pathLst>
              </a:custGeom>
              <a:solidFill>
                <a:srgbClr val="D9D9D9"/>
              </a:solidFill>
            </p:spPr>
            <p:txBody>
              <a:bodyPr/>
              <a:lstStyle/>
              <a:p>
                <a:endParaRPr lang="de-CH"/>
              </a:p>
            </p:txBody>
          </p:sp>
          <p:sp>
            <p:nvSpPr>
              <p:cNvPr id="7" name="TextBox 7"/>
              <p:cNvSpPr txBox="1"/>
              <p:nvPr/>
            </p:nvSpPr>
            <p:spPr>
              <a:xfrm>
                <a:off x="0" y="-9525"/>
                <a:ext cx="1584683" cy="749819"/>
              </a:xfrm>
              <a:prstGeom prst="rect">
                <a:avLst/>
              </a:prstGeom>
            </p:spPr>
            <p:txBody>
              <a:bodyPr lIns="50800" tIns="50800" rIns="50800" bIns="50800" rtlCol="0" anchor="ctr"/>
              <a:lstStyle/>
              <a:p>
                <a:pPr algn="ctr">
                  <a:lnSpc>
                    <a:spcPts val="1621"/>
                  </a:lnSpc>
                </a:pPr>
                <a:endParaRPr/>
              </a:p>
            </p:txBody>
          </p:sp>
        </p:grpSp>
        <p:sp>
          <p:nvSpPr>
            <p:cNvPr id="8" name="TextBox 8"/>
            <p:cNvSpPr txBox="1"/>
            <p:nvPr/>
          </p:nvSpPr>
          <p:spPr>
            <a:xfrm>
              <a:off x="0" y="-123825"/>
              <a:ext cx="8173897" cy="4187825"/>
            </a:xfrm>
            <a:prstGeom prst="rect">
              <a:avLst/>
            </a:prstGeom>
          </p:spPr>
          <p:txBody>
            <a:bodyPr lIns="0" tIns="0" rIns="0" bIns="0" rtlCol="0" anchor="t">
              <a:spAutoFit/>
            </a:bodyPr>
            <a:lstStyle/>
            <a:p>
              <a:pPr algn="ctr">
                <a:lnSpc>
                  <a:spcPts val="8400"/>
                </a:lnSpc>
              </a:pPr>
              <a:r>
                <a:rPr lang="en-US" sz="6000" b="1">
                  <a:solidFill>
                    <a:srgbClr val="000000"/>
                  </a:solidFill>
                  <a:latin typeface="Helvetica Now Bold"/>
                  <a:ea typeface="Helvetica Now Bold"/>
                  <a:cs typeface="Helvetica Now Bold"/>
                  <a:sym typeface="Helvetica Now Bold"/>
                </a:rPr>
                <a:t>NEXUS / HEIM</a:t>
              </a:r>
            </a:p>
            <a:p>
              <a:pPr algn="ctr">
                <a:lnSpc>
                  <a:spcPts val="8400"/>
                </a:lnSpc>
              </a:pPr>
              <a:r>
                <a:rPr lang="en-US" sz="6000" b="1">
                  <a:solidFill>
                    <a:srgbClr val="000000"/>
                  </a:solidFill>
                  <a:latin typeface="Helvetica Now Bold"/>
                  <a:ea typeface="Helvetica Now Bold"/>
                  <a:cs typeface="Helvetica Now Bold"/>
                  <a:sym typeface="Helvetica Now Bold"/>
                </a:rPr>
                <a:t>Highlight &amp; neue Funktionen</a:t>
              </a:r>
            </a:p>
          </p:txBody>
        </p:sp>
      </p:gr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grpSp>
        <p:nvGrpSpPr>
          <p:cNvPr id="4" name="Group 4"/>
          <p:cNvGrpSpPr/>
          <p:nvPr/>
        </p:nvGrpSpPr>
        <p:grpSpPr>
          <a:xfrm>
            <a:off x="1386742" y="4539783"/>
            <a:ext cx="15514516" cy="4171128"/>
            <a:chOff x="0" y="0"/>
            <a:chExt cx="20686021" cy="5561504"/>
          </a:xfrm>
        </p:grpSpPr>
        <p:sp>
          <p:nvSpPr>
            <p:cNvPr id="5" name="Freeform 5"/>
            <p:cNvSpPr/>
            <p:nvPr/>
          </p:nvSpPr>
          <p:spPr>
            <a:xfrm>
              <a:off x="0" y="0"/>
              <a:ext cx="20657598" cy="2685488"/>
            </a:xfrm>
            <a:custGeom>
              <a:avLst/>
              <a:gdLst/>
              <a:ahLst/>
              <a:cxnLst/>
              <a:rect l="l" t="t" r="r" b="b"/>
              <a:pathLst>
                <a:path w="20657598" h="2685488">
                  <a:moveTo>
                    <a:pt x="0" y="0"/>
                  </a:moveTo>
                  <a:lnTo>
                    <a:pt x="20657598" y="0"/>
                  </a:lnTo>
                  <a:lnTo>
                    <a:pt x="20657598" y="2685488"/>
                  </a:lnTo>
                  <a:lnTo>
                    <a:pt x="0" y="2685488"/>
                  </a:lnTo>
                  <a:lnTo>
                    <a:pt x="0" y="0"/>
                  </a:lnTo>
                  <a:close/>
                </a:path>
              </a:pathLst>
            </a:custGeom>
            <a:blipFill>
              <a:blip r:embed="rId4"/>
              <a:stretch>
                <a:fillRect/>
              </a:stretch>
            </a:blipFill>
          </p:spPr>
          <p:txBody>
            <a:bodyPr/>
            <a:lstStyle/>
            <a:p>
              <a:endParaRPr lang="de-CH"/>
            </a:p>
          </p:txBody>
        </p:sp>
        <p:sp>
          <p:nvSpPr>
            <p:cNvPr id="6" name="Freeform 6"/>
            <p:cNvSpPr/>
            <p:nvPr/>
          </p:nvSpPr>
          <p:spPr>
            <a:xfrm>
              <a:off x="28201" y="2875988"/>
              <a:ext cx="20657820" cy="2685517"/>
            </a:xfrm>
            <a:custGeom>
              <a:avLst/>
              <a:gdLst/>
              <a:ahLst/>
              <a:cxnLst/>
              <a:rect l="l" t="t" r="r" b="b"/>
              <a:pathLst>
                <a:path w="20657820" h="2685517">
                  <a:moveTo>
                    <a:pt x="0" y="0"/>
                  </a:moveTo>
                  <a:lnTo>
                    <a:pt x="20657820" y="0"/>
                  </a:lnTo>
                  <a:lnTo>
                    <a:pt x="20657820" y="2685516"/>
                  </a:lnTo>
                  <a:lnTo>
                    <a:pt x="0" y="2685516"/>
                  </a:lnTo>
                  <a:lnTo>
                    <a:pt x="0" y="0"/>
                  </a:lnTo>
                  <a:close/>
                </a:path>
              </a:pathLst>
            </a:custGeom>
            <a:blipFill>
              <a:blip r:embed="rId5"/>
              <a:stretch>
                <a:fillRect/>
              </a:stretch>
            </a:blipFill>
          </p:spPr>
          <p:txBody>
            <a:bodyPr/>
            <a:lstStyle/>
            <a:p>
              <a:endParaRPr lang="de-CH"/>
            </a:p>
          </p:txBody>
        </p:sp>
      </p:grpSp>
      <p:sp>
        <p:nvSpPr>
          <p:cNvPr id="7" name="TextBox 7"/>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Barbetragsverwaltung Kombination</a:t>
            </a:r>
          </a:p>
        </p:txBody>
      </p:sp>
      <p:sp>
        <p:nvSpPr>
          <p:cNvPr id="8" name="TextBox 8"/>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938589</a:t>
            </a:r>
          </a:p>
        </p:txBody>
      </p:sp>
      <p:sp>
        <p:nvSpPr>
          <p:cNvPr id="9" name="TextBox 9"/>
          <p:cNvSpPr txBox="1"/>
          <p:nvPr/>
        </p:nvSpPr>
        <p:spPr>
          <a:xfrm>
            <a:off x="1028700" y="2543175"/>
            <a:ext cx="15840749" cy="16630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Wenn in der Barbetragsverwaltung eine der folgenden ungültigen Kombinationen ausgewählt wird, erscheint nun eine Fehlermeldung:</a:t>
            </a:r>
          </a:p>
          <a:p>
            <a:pPr marL="1036320" lvl="2" indent="-345440" algn="l">
              <a:lnSpc>
                <a:spcPts val="3359"/>
              </a:lnSpc>
              <a:buFont typeface="Arial"/>
              <a:buChar char="⚬"/>
            </a:pPr>
            <a:r>
              <a:rPr lang="en-US" sz="2400">
                <a:solidFill>
                  <a:srgbClr val="000000"/>
                </a:solidFill>
                <a:latin typeface="Helvetica Now"/>
                <a:ea typeface="Helvetica Now"/>
                <a:cs typeface="Helvetica Now"/>
                <a:sym typeface="Helvetica Now"/>
              </a:rPr>
              <a:t>Belegtextart mit Buchungsart E (Einzahlung) und Betrag in Auszahlung</a:t>
            </a:r>
          </a:p>
          <a:p>
            <a:pPr marL="1036320" lvl="2" indent="-345440" algn="l">
              <a:lnSpc>
                <a:spcPts val="3359"/>
              </a:lnSpc>
              <a:buFont typeface="Arial"/>
              <a:buChar char="⚬"/>
            </a:pPr>
            <a:r>
              <a:rPr lang="en-US" sz="2400">
                <a:solidFill>
                  <a:srgbClr val="000000"/>
                </a:solidFill>
                <a:latin typeface="Helvetica Now"/>
                <a:ea typeface="Helvetica Now"/>
                <a:cs typeface="Helvetica Now"/>
                <a:sym typeface="Helvetica Now"/>
              </a:rPr>
              <a:t>Belegtextart mit Buchungsart A (Auszahlung) und Betrag in Einzahlung</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TextBox 4"/>
          <p:cNvSpPr txBox="1"/>
          <p:nvPr/>
        </p:nvSpPr>
        <p:spPr>
          <a:xfrm>
            <a:off x="1028700" y="2547871"/>
            <a:ext cx="15840749" cy="2082165"/>
          </a:xfrm>
          <a:prstGeom prst="rect">
            <a:avLst/>
          </a:prstGeom>
        </p:spPr>
        <p:txBody>
          <a:bodyPr lIns="0" tIns="0" rIns="0" bIns="0" rtlCol="0" anchor="t">
            <a:spAutoFit/>
          </a:bodyPr>
          <a:lstStyle/>
          <a:p>
            <a:pPr marL="518160" lvl="1" indent="-259080" algn="l">
              <a:lnSpc>
                <a:spcPts val="3359"/>
              </a:lnSpc>
              <a:buFont typeface="Arial"/>
              <a:buChar char="•"/>
            </a:pPr>
            <a:r>
              <a:rPr lang="en-US" sz="2400">
                <a:solidFill>
                  <a:srgbClr val="000000"/>
                </a:solidFill>
                <a:latin typeface="Helvetica Now"/>
                <a:ea typeface="Helvetica Now"/>
                <a:cs typeface="Helvetica Now"/>
                <a:sym typeface="Helvetica Now"/>
              </a:rPr>
              <a:t>Es wurden neue Funktionalitäten zur Massenmutation von Rückweisungen eingeführt:</a:t>
            </a:r>
          </a:p>
          <a:p>
            <a:pPr marL="1036320" lvl="2" indent="-345440" algn="l">
              <a:lnSpc>
                <a:spcPts val="3359"/>
              </a:lnSpc>
              <a:buFont typeface="Arial"/>
              <a:buChar char="⚬"/>
            </a:pPr>
            <a:r>
              <a:rPr lang="en-US" sz="2400">
                <a:solidFill>
                  <a:srgbClr val="000000"/>
                </a:solidFill>
                <a:latin typeface="Helvetica Now"/>
                <a:ea typeface="Helvetica Now"/>
                <a:cs typeface="Helvetica Now"/>
                <a:sym typeface="Helvetica Now"/>
              </a:rPr>
              <a:t>Auswahl von mehrern Rückweisung mit CTRL oder SHIFT</a:t>
            </a:r>
          </a:p>
          <a:p>
            <a:pPr marL="1036320" lvl="2" indent="-345440" algn="l">
              <a:lnSpc>
                <a:spcPts val="3359"/>
              </a:lnSpc>
              <a:buFont typeface="Arial"/>
              <a:buChar char="⚬"/>
            </a:pPr>
            <a:r>
              <a:rPr lang="en-US" sz="2400">
                <a:solidFill>
                  <a:srgbClr val="000000"/>
                </a:solidFill>
                <a:latin typeface="Helvetica Now"/>
                <a:ea typeface="Helvetica Now"/>
                <a:cs typeface="Helvetica Now"/>
                <a:sym typeface="Helvetica Now"/>
              </a:rPr>
              <a:t>Massenmutation von ausgewählten Rückweisungen</a:t>
            </a:r>
          </a:p>
          <a:p>
            <a:pPr marL="1554480" lvl="3" indent="-388620" algn="l">
              <a:lnSpc>
                <a:spcPts val="3359"/>
              </a:lnSpc>
              <a:buFont typeface="Arial"/>
              <a:buChar char="￭"/>
            </a:pPr>
            <a:r>
              <a:rPr lang="en-US" sz="2400">
                <a:solidFill>
                  <a:srgbClr val="000000"/>
                </a:solidFill>
                <a:latin typeface="Helvetica Now"/>
                <a:ea typeface="Helvetica Now"/>
                <a:cs typeface="Helvetica Now"/>
                <a:sym typeface="Helvetica Now"/>
              </a:rPr>
              <a:t>Bemerkung</a:t>
            </a:r>
          </a:p>
          <a:p>
            <a:pPr marL="1554480" lvl="3" indent="-388620" algn="l">
              <a:lnSpc>
                <a:spcPts val="3359"/>
              </a:lnSpc>
              <a:buFont typeface="Arial"/>
              <a:buChar char="￭"/>
            </a:pPr>
            <a:r>
              <a:rPr lang="en-US" sz="2400">
                <a:solidFill>
                  <a:srgbClr val="000000"/>
                </a:solidFill>
                <a:latin typeface="Helvetica Now"/>
                <a:ea typeface="Helvetica Now"/>
                <a:cs typeface="Helvetica Now"/>
                <a:sym typeface="Helvetica Now"/>
              </a:rPr>
              <a:t>Status</a:t>
            </a:r>
          </a:p>
        </p:txBody>
      </p:sp>
      <p:sp>
        <p:nvSpPr>
          <p:cNvPr id="5" name="TextBox 5"/>
          <p:cNvSpPr txBox="1"/>
          <p:nvPr/>
        </p:nvSpPr>
        <p:spPr>
          <a:xfrm>
            <a:off x="1028700" y="962025"/>
            <a:ext cx="16230600" cy="669925"/>
          </a:xfrm>
          <a:prstGeom prst="rect">
            <a:avLst/>
          </a:prstGeom>
        </p:spPr>
        <p:txBody>
          <a:bodyPr lIns="0" tIns="0" rIns="0" bIns="0" rtlCol="0" anchor="t">
            <a:spAutoFit/>
          </a:bodyPr>
          <a:lstStyle/>
          <a:p>
            <a:pPr algn="l">
              <a:lnSpc>
                <a:spcPts val="5599"/>
              </a:lnSpc>
            </a:pPr>
            <a:r>
              <a:rPr lang="en-US" sz="3999" b="1">
                <a:solidFill>
                  <a:srgbClr val="000000"/>
                </a:solidFill>
                <a:latin typeface="Helvetica Now Bold"/>
                <a:ea typeface="Helvetica Now Bold"/>
                <a:cs typeface="Helvetica Now Bold"/>
                <a:sym typeface="Helvetica Now Bold"/>
              </a:rPr>
              <a:t>Handling eFaktura Rückweisungen</a:t>
            </a:r>
          </a:p>
        </p:txBody>
      </p:sp>
      <p:sp>
        <p:nvSpPr>
          <p:cNvPr id="6" name="TextBox 6"/>
          <p:cNvSpPr txBox="1"/>
          <p:nvPr/>
        </p:nvSpPr>
        <p:spPr>
          <a:xfrm>
            <a:off x="1028700" y="1565275"/>
            <a:ext cx="16230600" cy="596901"/>
          </a:xfrm>
          <a:prstGeom prst="rect">
            <a:avLst/>
          </a:prstGeom>
        </p:spPr>
        <p:txBody>
          <a:bodyPr lIns="0" tIns="0" rIns="0" bIns="0" rtlCol="0" anchor="t">
            <a:spAutoFit/>
          </a:bodyPr>
          <a:lstStyle/>
          <a:p>
            <a:pPr algn="l">
              <a:lnSpc>
                <a:spcPts val="4899"/>
              </a:lnSpc>
            </a:pPr>
            <a:r>
              <a:rPr lang="en-US" sz="3499" b="1">
                <a:solidFill>
                  <a:srgbClr val="B80F2E"/>
                </a:solidFill>
                <a:latin typeface="Helvetica Now Bold"/>
                <a:ea typeface="Helvetica Now Bold"/>
                <a:cs typeface="Helvetica Now Bold"/>
                <a:sym typeface="Helvetica Now Bold"/>
              </a:rPr>
              <a:t>Issue 980947</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1352550" y="1028700"/>
            <a:ext cx="15573375" cy="9052024"/>
          </a:xfrm>
          <a:custGeom>
            <a:avLst/>
            <a:gdLst/>
            <a:ahLst/>
            <a:cxnLst/>
            <a:rect l="l" t="t" r="r" b="b"/>
            <a:pathLst>
              <a:path w="15573375" h="9052024">
                <a:moveTo>
                  <a:pt x="0" y="0"/>
                </a:moveTo>
                <a:lnTo>
                  <a:pt x="15573375" y="0"/>
                </a:lnTo>
                <a:lnTo>
                  <a:pt x="15573375" y="9052024"/>
                </a:lnTo>
                <a:lnTo>
                  <a:pt x="0" y="9052024"/>
                </a:lnTo>
                <a:lnTo>
                  <a:pt x="0" y="0"/>
                </a:lnTo>
                <a:close/>
              </a:path>
            </a:pathLst>
          </a:custGeom>
          <a:blipFill>
            <a:blip r:embed="rId4"/>
            <a:stretch>
              <a:fillRect/>
            </a:stretch>
          </a:blipFill>
        </p:spPr>
        <p:txBody>
          <a:bodyPr/>
          <a:lstStyle/>
          <a:p>
            <a:endParaRPr lang="de-CH"/>
          </a:p>
        </p:txBody>
      </p:sp>
      <p:sp>
        <p:nvSpPr>
          <p:cNvPr id="6" name="Rechteck 5">
            <a:extLst>
              <a:ext uri="{FF2B5EF4-FFF2-40B4-BE49-F238E27FC236}">
                <a16:creationId xmlns:a16="http://schemas.microsoft.com/office/drawing/2014/main" id="{8928EEC7-9933-4BC5-C21D-14E7CBC1B32A}"/>
              </a:ext>
            </a:extLst>
          </p:cNvPr>
          <p:cNvSpPr/>
          <p:nvPr/>
        </p:nvSpPr>
        <p:spPr>
          <a:xfrm>
            <a:off x="3581400" y="9029700"/>
            <a:ext cx="3048000" cy="4572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6936280"/>
            <a:ext cx="2837102" cy="3358763"/>
          </a:xfrm>
          <a:custGeom>
            <a:avLst/>
            <a:gdLst/>
            <a:ahLst/>
            <a:cxnLst/>
            <a:rect l="l" t="t" r="r" b="b"/>
            <a:pathLst>
              <a:path w="2837102" h="3358763">
                <a:moveTo>
                  <a:pt x="0" y="0"/>
                </a:moveTo>
                <a:lnTo>
                  <a:pt x="2837102" y="0"/>
                </a:lnTo>
                <a:lnTo>
                  <a:pt x="2837102" y="3358763"/>
                </a:lnTo>
                <a:lnTo>
                  <a:pt x="0" y="3358763"/>
                </a:lnTo>
                <a:lnTo>
                  <a:pt x="0" y="0"/>
                </a:lnTo>
                <a:close/>
              </a:path>
            </a:pathLst>
          </a:custGeom>
          <a:blipFill>
            <a:blip r:embed="rId2"/>
            <a:stretch>
              <a:fillRect/>
            </a:stretch>
          </a:blipFill>
        </p:spPr>
        <p:txBody>
          <a:bodyPr/>
          <a:lstStyle/>
          <a:p>
            <a:endParaRPr lang="de-CH"/>
          </a:p>
        </p:txBody>
      </p:sp>
      <p:sp>
        <p:nvSpPr>
          <p:cNvPr id="3" name="Freeform 3"/>
          <p:cNvSpPr/>
          <p:nvPr/>
        </p:nvSpPr>
        <p:spPr>
          <a:xfrm>
            <a:off x="13679099" y="530872"/>
            <a:ext cx="3572248" cy="356679"/>
          </a:xfrm>
          <a:custGeom>
            <a:avLst/>
            <a:gdLst/>
            <a:ahLst/>
            <a:cxnLst/>
            <a:rect l="l" t="t" r="r" b="b"/>
            <a:pathLst>
              <a:path w="3572248" h="356679">
                <a:moveTo>
                  <a:pt x="0" y="0"/>
                </a:moveTo>
                <a:lnTo>
                  <a:pt x="3572248" y="0"/>
                </a:lnTo>
                <a:lnTo>
                  <a:pt x="3572248" y="356678"/>
                </a:lnTo>
                <a:lnTo>
                  <a:pt x="0" y="356678"/>
                </a:lnTo>
                <a:lnTo>
                  <a:pt x="0" y="0"/>
                </a:lnTo>
                <a:close/>
              </a:path>
            </a:pathLst>
          </a:custGeom>
          <a:blipFill>
            <a:blip r:embed="rId3"/>
            <a:stretch>
              <a:fillRect l="-186" r="-186"/>
            </a:stretch>
          </a:blipFill>
        </p:spPr>
        <p:txBody>
          <a:bodyPr/>
          <a:lstStyle/>
          <a:p>
            <a:endParaRPr lang="de-CH"/>
          </a:p>
        </p:txBody>
      </p:sp>
      <p:sp>
        <p:nvSpPr>
          <p:cNvPr id="4" name="Freeform 4"/>
          <p:cNvSpPr/>
          <p:nvPr/>
        </p:nvSpPr>
        <p:spPr>
          <a:xfrm>
            <a:off x="1352550" y="1028700"/>
            <a:ext cx="15573375" cy="9052024"/>
          </a:xfrm>
          <a:custGeom>
            <a:avLst/>
            <a:gdLst/>
            <a:ahLst/>
            <a:cxnLst/>
            <a:rect l="l" t="t" r="r" b="b"/>
            <a:pathLst>
              <a:path w="15573375" h="9052024">
                <a:moveTo>
                  <a:pt x="0" y="0"/>
                </a:moveTo>
                <a:lnTo>
                  <a:pt x="15573375" y="0"/>
                </a:lnTo>
                <a:lnTo>
                  <a:pt x="15573375" y="9052024"/>
                </a:lnTo>
                <a:lnTo>
                  <a:pt x="0" y="9052024"/>
                </a:lnTo>
                <a:lnTo>
                  <a:pt x="0" y="0"/>
                </a:lnTo>
                <a:close/>
              </a:path>
            </a:pathLst>
          </a:custGeom>
          <a:blipFill>
            <a:blip r:embed="rId4"/>
            <a:stretch>
              <a:fillRect/>
            </a:stretch>
          </a:blipFill>
        </p:spPr>
        <p:txBody>
          <a:bodyPr/>
          <a:lstStyle/>
          <a:p>
            <a:endParaRPr lang="de-CH"/>
          </a:p>
        </p:txBody>
      </p:sp>
      <p:sp>
        <p:nvSpPr>
          <p:cNvPr id="5" name="TextBox 5"/>
          <p:cNvSpPr txBox="1"/>
          <p:nvPr/>
        </p:nvSpPr>
        <p:spPr>
          <a:xfrm>
            <a:off x="6192323" y="4597837"/>
            <a:ext cx="2560886" cy="448310"/>
          </a:xfrm>
          <a:prstGeom prst="rect">
            <a:avLst/>
          </a:prstGeom>
        </p:spPr>
        <p:txBody>
          <a:bodyPr lIns="0" tIns="0" rIns="0" bIns="0" rtlCol="0" anchor="t">
            <a:spAutoFit/>
          </a:bodyPr>
          <a:lstStyle/>
          <a:p>
            <a:pPr algn="ctr">
              <a:lnSpc>
                <a:spcPts val="3640"/>
              </a:lnSpc>
              <a:spcBef>
                <a:spcPct val="0"/>
              </a:spcBef>
            </a:pPr>
            <a:r>
              <a:rPr lang="en-US" sz="2600" b="1">
                <a:solidFill>
                  <a:srgbClr val="000000"/>
                </a:solidFill>
                <a:latin typeface="Helvetica Now Bold"/>
                <a:ea typeface="Helvetica Now Bold"/>
                <a:cs typeface="Helvetica Now Bold"/>
                <a:sym typeface="Helvetica Now Bold"/>
              </a:rPr>
              <a:t>Bitte erledigen :)</a:t>
            </a:r>
          </a:p>
        </p:txBody>
      </p:sp>
    </p:spTree>
  </p:cSld>
  <p:clrMapOvr>
    <a:masterClrMapping/>
  </p:clrMapOvr>
  <p:transition>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701</Words>
  <Application>Microsoft Office PowerPoint</Application>
  <PresentationFormat>Benutzerdefiniert</PresentationFormat>
  <Paragraphs>112</Paragraphs>
  <Slides>28</Slides>
  <Notes>2</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28</vt:i4>
      </vt:variant>
    </vt:vector>
  </HeadingPairs>
  <TitlesOfParts>
    <vt:vector size="33" baseType="lpstr">
      <vt:lpstr>Calibri</vt:lpstr>
      <vt:lpstr>Helvetica Now Bold</vt:lpstr>
      <vt:lpstr>Helvetica Now</vt:lpstr>
      <vt:lpstr>Arial</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Releasepräsentation 2024.1.pptx</dc:title>
  <cp:lastModifiedBy>Sebastiampillai Pascal</cp:lastModifiedBy>
  <cp:revision>2</cp:revision>
  <dcterms:created xsi:type="dcterms:W3CDTF">2006-08-16T00:00:00Z</dcterms:created>
  <dcterms:modified xsi:type="dcterms:W3CDTF">2024-11-19T10:41:24Z</dcterms:modified>
  <dc:identifier>DAGT6dbStY4</dc:identifier>
</cp:coreProperties>
</file>