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</p:sldMasterIdLst>
  <p:notesMasterIdLst>
    <p:notesMasterId r:id="rId31"/>
  </p:notesMasterIdLst>
  <p:handoutMasterIdLst>
    <p:handoutMasterId r:id="rId32"/>
  </p:handoutMasterIdLst>
  <p:sldIdLst>
    <p:sldId id="257" r:id="rId2"/>
    <p:sldId id="333" r:id="rId3"/>
    <p:sldId id="1880" r:id="rId4"/>
    <p:sldId id="1881" r:id="rId5"/>
    <p:sldId id="1882" r:id="rId6"/>
    <p:sldId id="334" r:id="rId7"/>
    <p:sldId id="277" r:id="rId8"/>
    <p:sldId id="1888" r:id="rId9"/>
    <p:sldId id="346" r:id="rId10"/>
    <p:sldId id="343" r:id="rId11"/>
    <p:sldId id="344" r:id="rId12"/>
    <p:sldId id="349" r:id="rId13"/>
    <p:sldId id="350" r:id="rId14"/>
    <p:sldId id="356" r:id="rId15"/>
    <p:sldId id="1884" r:id="rId16"/>
    <p:sldId id="1886" r:id="rId17"/>
    <p:sldId id="353" r:id="rId18"/>
    <p:sldId id="345" r:id="rId19"/>
    <p:sldId id="347" r:id="rId20"/>
    <p:sldId id="348" r:id="rId21"/>
    <p:sldId id="351" r:id="rId22"/>
    <p:sldId id="352" r:id="rId23"/>
    <p:sldId id="354" r:id="rId24"/>
    <p:sldId id="355" r:id="rId25"/>
    <p:sldId id="357" r:id="rId26"/>
    <p:sldId id="358" r:id="rId27"/>
    <p:sldId id="359" r:id="rId28"/>
    <p:sldId id="1887" r:id="rId29"/>
    <p:sldId id="258" r:id="rId30"/>
  </p:sldIdLst>
  <p:sldSz cx="12190413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46">
          <p15:clr>
            <a:srgbClr val="A4A3A4"/>
          </p15:clr>
        </p15:guide>
        <p15:guide id="2" orient="horz" pos="998">
          <p15:clr>
            <a:srgbClr val="A4A3A4"/>
          </p15:clr>
        </p15:guide>
        <p15:guide id="3" pos="4180" userDrawn="1">
          <p15:clr>
            <a:srgbClr val="A4A3A4"/>
          </p15:clr>
        </p15:guide>
        <p15:guide id="4" pos="3477" userDrawn="1">
          <p15:clr>
            <a:srgbClr val="A4A3A4"/>
          </p15:clr>
        </p15:guide>
        <p15:guide id="5" pos="7241" userDrawn="1">
          <p15:clr>
            <a:srgbClr val="A4A3A4"/>
          </p15:clr>
        </p15:guide>
        <p15:guide id="6" pos="528" userDrawn="1">
          <p15:clr>
            <a:srgbClr val="A4A3A4"/>
          </p15:clr>
        </p15:guide>
        <p15:guide id="7" orient="horz" pos="39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  <a:srgbClr val="D9D9D9"/>
    <a:srgbClr val="2F3E66"/>
    <a:srgbClr val="E2E2E2"/>
    <a:srgbClr val="E7ECF0"/>
    <a:srgbClr val="E8ECF0"/>
    <a:srgbClr val="BC0E1C"/>
    <a:srgbClr val="23283D"/>
    <a:srgbClr val="804553"/>
    <a:srgbClr val="2229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75581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516" y="96"/>
      </p:cViewPr>
      <p:guideLst>
        <p:guide orient="horz" pos="1146"/>
        <p:guide orient="horz" pos="998"/>
        <p:guide pos="4180"/>
        <p:guide pos="3477"/>
        <p:guide pos="7241"/>
        <p:guide pos="528"/>
        <p:guide orient="horz" pos="3974"/>
      </p:guideLst>
    </p:cSldViewPr>
  </p:slideViewPr>
  <p:outlineViewPr>
    <p:cViewPr>
      <p:scale>
        <a:sx n="33" d="100"/>
        <a:sy n="33" d="100"/>
      </p:scale>
      <p:origin x="0" y="-423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>
        <p:scale>
          <a:sx n="100" d="100"/>
          <a:sy n="100" d="100"/>
        </p:scale>
        <p:origin x="2832" y="-35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ABB5CD-1E69-449F-BFC2-181A6B39D19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515728-9CD9-4563-A564-F00CF7A6BEDB}">
      <dgm:prSet custT="1"/>
      <dgm:spPr/>
      <dgm:t>
        <a:bodyPr/>
        <a:lstStyle/>
        <a:p>
          <a:r>
            <a:rPr lang="de-CH" sz="2400" b="0" i="0" dirty="0"/>
            <a:t>Gültigkeit der Kontaktadresse (neu)</a:t>
          </a:r>
          <a:endParaRPr lang="en-US" sz="2400" dirty="0"/>
        </a:p>
      </dgm:t>
    </dgm:pt>
    <dgm:pt modelId="{091BE2E7-3A20-4FDD-A6F6-206F7863EC9A}" type="parTrans" cxnId="{DB87378B-5789-4894-BE2C-35EC2C5B34B9}">
      <dgm:prSet/>
      <dgm:spPr/>
      <dgm:t>
        <a:bodyPr/>
        <a:lstStyle/>
        <a:p>
          <a:endParaRPr lang="en-US"/>
        </a:p>
      </dgm:t>
    </dgm:pt>
    <dgm:pt modelId="{63C08235-4AAB-430F-8632-742882B6646D}" type="sibTrans" cxnId="{DB87378B-5789-4894-BE2C-35EC2C5B34B9}">
      <dgm:prSet/>
      <dgm:spPr/>
      <dgm:t>
        <a:bodyPr/>
        <a:lstStyle/>
        <a:p>
          <a:endParaRPr lang="en-US"/>
        </a:p>
      </dgm:t>
    </dgm:pt>
    <dgm:pt modelId="{2FE7A614-6987-475E-B335-0A124F9FE4F5}">
      <dgm:prSet custT="1"/>
      <dgm:spPr/>
      <dgm:t>
        <a:bodyPr/>
        <a:lstStyle/>
        <a:p>
          <a:r>
            <a:rPr lang="de-CH" sz="2000" b="0" i="0" baseline="0" dirty="0"/>
            <a:t>Hier ist die Gültigkeit der Adresse im Adressstamm gemeint.</a:t>
          </a:r>
          <a:endParaRPr lang="en-US" sz="2000" dirty="0"/>
        </a:p>
      </dgm:t>
    </dgm:pt>
    <dgm:pt modelId="{0880CF4F-9C6F-4B2B-A31B-376F2D2A618D}" type="parTrans" cxnId="{8E191362-9C15-4F8E-B7BB-BC07A1A268A6}">
      <dgm:prSet/>
      <dgm:spPr/>
      <dgm:t>
        <a:bodyPr/>
        <a:lstStyle/>
        <a:p>
          <a:endParaRPr lang="en-US"/>
        </a:p>
      </dgm:t>
    </dgm:pt>
    <dgm:pt modelId="{DE0046AB-B985-44BF-B168-B1DBAA45AC48}" type="sibTrans" cxnId="{8E191362-9C15-4F8E-B7BB-BC07A1A268A6}">
      <dgm:prSet/>
      <dgm:spPr/>
      <dgm:t>
        <a:bodyPr/>
        <a:lstStyle/>
        <a:p>
          <a:endParaRPr lang="en-US"/>
        </a:p>
      </dgm:t>
    </dgm:pt>
    <dgm:pt modelId="{D12581AF-693F-47E9-A553-40C1465FA631}">
      <dgm:prSet custT="1"/>
      <dgm:spPr/>
      <dgm:t>
        <a:bodyPr/>
        <a:lstStyle/>
        <a:p>
          <a:r>
            <a:rPr lang="de-CH" sz="2400" b="0" i="0" dirty="0"/>
            <a:t>Gültigkeit der Kontaktrolle für den Bewohner</a:t>
          </a:r>
          <a:endParaRPr lang="en-US" sz="2400" dirty="0"/>
        </a:p>
      </dgm:t>
    </dgm:pt>
    <dgm:pt modelId="{8656025B-C596-4160-B8E1-E1BFB630483B}" type="parTrans" cxnId="{16D16BE2-7DFB-4526-93BE-F3AD9B22FA64}">
      <dgm:prSet/>
      <dgm:spPr/>
      <dgm:t>
        <a:bodyPr/>
        <a:lstStyle/>
        <a:p>
          <a:endParaRPr lang="en-US"/>
        </a:p>
      </dgm:t>
    </dgm:pt>
    <dgm:pt modelId="{6F0E4330-7979-41AE-A335-653C756958CF}" type="sibTrans" cxnId="{16D16BE2-7DFB-4526-93BE-F3AD9B22FA64}">
      <dgm:prSet/>
      <dgm:spPr/>
      <dgm:t>
        <a:bodyPr/>
        <a:lstStyle/>
        <a:p>
          <a:endParaRPr lang="en-US"/>
        </a:p>
      </dgm:t>
    </dgm:pt>
    <dgm:pt modelId="{BEE7F7CB-3009-440D-9A57-E870FE4C323E}">
      <dgm:prSet custT="1"/>
      <dgm:spPr/>
      <dgm:t>
        <a:bodyPr/>
        <a:lstStyle/>
        <a:p>
          <a:r>
            <a:rPr lang="de-CH" sz="2000" b="0" i="0" baseline="0" dirty="0"/>
            <a:t>Welche Gültigkeit hat die Adresse für den Bewohner (aktiv, inaktiv / gelöscht).</a:t>
          </a:r>
          <a:endParaRPr lang="en-US" sz="2000" dirty="0"/>
        </a:p>
      </dgm:t>
    </dgm:pt>
    <dgm:pt modelId="{9B20CBF9-A68E-4077-8769-93B55AEA7B3A}" type="parTrans" cxnId="{9F77D1C0-B09A-422B-BEAB-E9345161E368}">
      <dgm:prSet/>
      <dgm:spPr/>
      <dgm:t>
        <a:bodyPr/>
        <a:lstStyle/>
        <a:p>
          <a:endParaRPr lang="en-US"/>
        </a:p>
      </dgm:t>
    </dgm:pt>
    <dgm:pt modelId="{7EAF2804-A22B-4961-92C2-3F42E8BB78F1}" type="sibTrans" cxnId="{9F77D1C0-B09A-422B-BEAB-E9345161E368}">
      <dgm:prSet/>
      <dgm:spPr/>
      <dgm:t>
        <a:bodyPr/>
        <a:lstStyle/>
        <a:p>
          <a:endParaRPr lang="en-US"/>
        </a:p>
      </dgm:t>
    </dgm:pt>
    <dgm:pt modelId="{C8AC5A87-31C5-45EB-BCC9-23B8D2A16CE6}">
      <dgm:prSet custT="1"/>
      <dgm:spPr/>
      <dgm:t>
        <a:bodyPr/>
        <a:lstStyle/>
        <a:p>
          <a:r>
            <a:rPr lang="de-CH" sz="2400" b="0" i="0" dirty="0"/>
            <a:t>Gültigkeit der Bewohneradresse</a:t>
          </a:r>
          <a:endParaRPr lang="en-US" sz="2400" dirty="0"/>
        </a:p>
      </dgm:t>
    </dgm:pt>
    <dgm:pt modelId="{02590D8B-C446-4B4F-A6B5-AC4CAE1099E6}" type="parTrans" cxnId="{55D3AE29-C1BB-4C4C-A1BF-6CCBA1F24188}">
      <dgm:prSet/>
      <dgm:spPr/>
      <dgm:t>
        <a:bodyPr/>
        <a:lstStyle/>
        <a:p>
          <a:endParaRPr lang="en-US"/>
        </a:p>
      </dgm:t>
    </dgm:pt>
    <dgm:pt modelId="{7D8B225E-9A28-4FE8-B627-D67EA68693DC}" type="sibTrans" cxnId="{55D3AE29-C1BB-4C4C-A1BF-6CCBA1F24188}">
      <dgm:prSet/>
      <dgm:spPr/>
      <dgm:t>
        <a:bodyPr/>
        <a:lstStyle/>
        <a:p>
          <a:endParaRPr lang="en-US"/>
        </a:p>
      </dgm:t>
    </dgm:pt>
    <dgm:pt modelId="{064874C0-6291-4FF6-934B-0ADE11FF0005}">
      <dgm:prSet custT="1"/>
      <dgm:spPr/>
      <dgm:t>
        <a:bodyPr/>
        <a:lstStyle/>
        <a:p>
          <a:r>
            <a:rPr lang="de-CH" sz="2000" b="0" i="0" baseline="0" dirty="0"/>
            <a:t>Zeigt die Gültigkeit des Bewohners selbst an.</a:t>
          </a:r>
          <a:endParaRPr lang="en-US" sz="2000" dirty="0"/>
        </a:p>
      </dgm:t>
    </dgm:pt>
    <dgm:pt modelId="{9077BF33-DA89-4073-8236-774BDA48A1DD}" type="parTrans" cxnId="{8D4D973D-1823-4588-B733-E64435895947}">
      <dgm:prSet/>
      <dgm:spPr/>
      <dgm:t>
        <a:bodyPr/>
        <a:lstStyle/>
        <a:p>
          <a:endParaRPr lang="en-US"/>
        </a:p>
      </dgm:t>
    </dgm:pt>
    <dgm:pt modelId="{E8F51726-8B30-4835-81FD-AD1113A4F1DF}" type="sibTrans" cxnId="{8D4D973D-1823-4588-B733-E64435895947}">
      <dgm:prSet/>
      <dgm:spPr/>
      <dgm:t>
        <a:bodyPr/>
        <a:lstStyle/>
        <a:p>
          <a:endParaRPr lang="en-US"/>
        </a:p>
      </dgm:t>
    </dgm:pt>
    <dgm:pt modelId="{F001F8C3-AC7E-4D7F-A78E-4F6292CD96BD}">
      <dgm:prSet custT="1"/>
      <dgm:spPr/>
      <dgm:t>
        <a:bodyPr/>
        <a:lstStyle/>
        <a:p>
          <a:r>
            <a:rPr lang="de-CH" sz="2400" b="0" i="0"/>
            <a:t>Gültigkeit der Bewohnerrolle für den Bewohner</a:t>
          </a:r>
          <a:endParaRPr lang="en-US" sz="2400"/>
        </a:p>
      </dgm:t>
    </dgm:pt>
    <dgm:pt modelId="{7A8D6352-D32D-4090-A471-E92F4CF7569A}" type="parTrans" cxnId="{E2C697CE-99EF-4B17-8719-3CFFCD866D94}">
      <dgm:prSet/>
      <dgm:spPr/>
      <dgm:t>
        <a:bodyPr/>
        <a:lstStyle/>
        <a:p>
          <a:endParaRPr lang="en-US"/>
        </a:p>
      </dgm:t>
    </dgm:pt>
    <dgm:pt modelId="{B26530C8-3A77-47AB-A292-84538B346224}" type="sibTrans" cxnId="{E2C697CE-99EF-4B17-8719-3CFFCD866D94}">
      <dgm:prSet/>
      <dgm:spPr/>
      <dgm:t>
        <a:bodyPr/>
        <a:lstStyle/>
        <a:p>
          <a:endParaRPr lang="en-US"/>
        </a:p>
      </dgm:t>
    </dgm:pt>
    <dgm:pt modelId="{E2F2C18C-2B51-45B1-8E13-74D6392EBC50}">
      <dgm:prSet custT="1"/>
      <dgm:spPr/>
      <dgm:t>
        <a:bodyPr/>
        <a:lstStyle/>
        <a:p>
          <a:r>
            <a:rPr lang="de-CH" sz="2000" b="0" i="0" baseline="0" dirty="0"/>
            <a:t>Hierbei handelt es sich um die Bewohnerrolle, die der Bewohner hat (</a:t>
          </a:r>
          <a:r>
            <a:rPr lang="de-CH" sz="2000" b="0" i="0" baseline="0" dirty="0" err="1"/>
            <a:t>BewohnerIn</a:t>
          </a:r>
          <a:r>
            <a:rPr lang="de-CH" sz="2000" b="0" i="0" baseline="0" dirty="0"/>
            <a:t>, Kurzzeitaufenthalter, etc.). </a:t>
          </a:r>
          <a:endParaRPr lang="en-US" sz="2000" dirty="0"/>
        </a:p>
      </dgm:t>
    </dgm:pt>
    <dgm:pt modelId="{B6B95A89-1ABC-47F4-B989-27B7E7548378}" type="parTrans" cxnId="{9A28751E-88CE-43F6-8F4A-9D36C5F97F38}">
      <dgm:prSet/>
      <dgm:spPr/>
      <dgm:t>
        <a:bodyPr/>
        <a:lstStyle/>
        <a:p>
          <a:endParaRPr lang="en-US"/>
        </a:p>
      </dgm:t>
    </dgm:pt>
    <dgm:pt modelId="{FCBE48DF-F110-4E65-B9CF-42528C79A7D9}" type="sibTrans" cxnId="{9A28751E-88CE-43F6-8F4A-9D36C5F97F38}">
      <dgm:prSet/>
      <dgm:spPr/>
      <dgm:t>
        <a:bodyPr/>
        <a:lstStyle/>
        <a:p>
          <a:endParaRPr lang="en-US"/>
        </a:p>
      </dgm:t>
    </dgm:pt>
    <dgm:pt modelId="{5FA23060-9826-4247-8FD1-823E5C7EC37B}" type="pres">
      <dgm:prSet presAssocID="{20ABB5CD-1E69-449F-BFC2-181A6B39D196}" presName="linear" presStyleCnt="0">
        <dgm:presLayoutVars>
          <dgm:animLvl val="lvl"/>
          <dgm:resizeHandles val="exact"/>
        </dgm:presLayoutVars>
      </dgm:prSet>
      <dgm:spPr/>
    </dgm:pt>
    <dgm:pt modelId="{0B907DFD-CDD6-4007-ABDA-37DC7239D054}" type="pres">
      <dgm:prSet presAssocID="{BD515728-9CD9-4563-A564-F00CF7A6BED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FAF490A-8DA3-4B6F-88C0-EC0EA150A245}" type="pres">
      <dgm:prSet presAssocID="{BD515728-9CD9-4563-A564-F00CF7A6BEDB}" presName="childText" presStyleLbl="revTx" presStyleIdx="0" presStyleCnt="4">
        <dgm:presLayoutVars>
          <dgm:bulletEnabled val="1"/>
        </dgm:presLayoutVars>
      </dgm:prSet>
      <dgm:spPr/>
    </dgm:pt>
    <dgm:pt modelId="{1A1D66E3-18A5-4702-A2D4-0CF48843A538}" type="pres">
      <dgm:prSet presAssocID="{D12581AF-693F-47E9-A553-40C1465FA631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1A22CBF0-C5A8-45DA-9F62-15518397472B}" type="pres">
      <dgm:prSet presAssocID="{D12581AF-693F-47E9-A553-40C1465FA631}" presName="childText" presStyleLbl="revTx" presStyleIdx="1" presStyleCnt="4">
        <dgm:presLayoutVars>
          <dgm:bulletEnabled val="1"/>
        </dgm:presLayoutVars>
      </dgm:prSet>
      <dgm:spPr/>
    </dgm:pt>
    <dgm:pt modelId="{41D217D5-2379-430F-94EF-E423E14EE4BE}" type="pres">
      <dgm:prSet presAssocID="{C8AC5A87-31C5-45EB-BCC9-23B8D2A16CE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716A96F-BC53-476C-B704-6FAF268C7372}" type="pres">
      <dgm:prSet presAssocID="{C8AC5A87-31C5-45EB-BCC9-23B8D2A16CE6}" presName="childText" presStyleLbl="revTx" presStyleIdx="2" presStyleCnt="4">
        <dgm:presLayoutVars>
          <dgm:bulletEnabled val="1"/>
        </dgm:presLayoutVars>
      </dgm:prSet>
      <dgm:spPr/>
    </dgm:pt>
    <dgm:pt modelId="{7E5DD068-F50D-4D26-A03A-3DEEBBD2DAF5}" type="pres">
      <dgm:prSet presAssocID="{F001F8C3-AC7E-4D7F-A78E-4F6292CD96BD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6D5A47AB-C3BB-4B79-8CFB-269B6A72B0AB}" type="pres">
      <dgm:prSet presAssocID="{F001F8C3-AC7E-4D7F-A78E-4F6292CD96BD}" presName="childText" presStyleLbl="revTx" presStyleIdx="3" presStyleCnt="4">
        <dgm:presLayoutVars>
          <dgm:bulletEnabled val="1"/>
        </dgm:presLayoutVars>
      </dgm:prSet>
      <dgm:spPr/>
    </dgm:pt>
  </dgm:ptLst>
  <dgm:cxnLst>
    <dgm:cxn modelId="{D4AAC308-A488-41FB-8A76-0A9808CC5476}" type="presOf" srcId="{E2F2C18C-2B51-45B1-8E13-74D6392EBC50}" destId="{6D5A47AB-C3BB-4B79-8CFB-269B6A72B0AB}" srcOrd="0" destOrd="0" presId="urn:microsoft.com/office/officeart/2005/8/layout/vList2"/>
    <dgm:cxn modelId="{9A28751E-88CE-43F6-8F4A-9D36C5F97F38}" srcId="{F001F8C3-AC7E-4D7F-A78E-4F6292CD96BD}" destId="{E2F2C18C-2B51-45B1-8E13-74D6392EBC50}" srcOrd="0" destOrd="0" parTransId="{B6B95A89-1ABC-47F4-B989-27B7E7548378}" sibTransId="{FCBE48DF-F110-4E65-B9CF-42528C79A7D9}"/>
    <dgm:cxn modelId="{55D3AE29-C1BB-4C4C-A1BF-6CCBA1F24188}" srcId="{20ABB5CD-1E69-449F-BFC2-181A6B39D196}" destId="{C8AC5A87-31C5-45EB-BCC9-23B8D2A16CE6}" srcOrd="2" destOrd="0" parTransId="{02590D8B-C446-4B4F-A6B5-AC4CAE1099E6}" sibTransId="{7D8B225E-9A28-4FE8-B627-D67EA68693DC}"/>
    <dgm:cxn modelId="{D64ADA2E-7371-4A18-A69C-9C7F9DE5014C}" type="presOf" srcId="{D12581AF-693F-47E9-A553-40C1465FA631}" destId="{1A1D66E3-18A5-4702-A2D4-0CF48843A538}" srcOrd="0" destOrd="0" presId="urn:microsoft.com/office/officeart/2005/8/layout/vList2"/>
    <dgm:cxn modelId="{8D4D973D-1823-4588-B733-E64435895947}" srcId="{C8AC5A87-31C5-45EB-BCC9-23B8D2A16CE6}" destId="{064874C0-6291-4FF6-934B-0ADE11FF0005}" srcOrd="0" destOrd="0" parTransId="{9077BF33-DA89-4073-8236-774BDA48A1DD}" sibTransId="{E8F51726-8B30-4835-81FD-AD1113A4F1DF}"/>
    <dgm:cxn modelId="{8E191362-9C15-4F8E-B7BB-BC07A1A268A6}" srcId="{BD515728-9CD9-4563-A564-F00CF7A6BEDB}" destId="{2FE7A614-6987-475E-B335-0A124F9FE4F5}" srcOrd="0" destOrd="0" parTransId="{0880CF4F-9C6F-4B2B-A31B-376F2D2A618D}" sibTransId="{DE0046AB-B985-44BF-B168-B1DBAA45AC48}"/>
    <dgm:cxn modelId="{8D834065-EE9D-4504-A412-4D18B1D0D682}" type="presOf" srcId="{20ABB5CD-1E69-449F-BFC2-181A6B39D196}" destId="{5FA23060-9826-4247-8FD1-823E5C7EC37B}" srcOrd="0" destOrd="0" presId="urn:microsoft.com/office/officeart/2005/8/layout/vList2"/>
    <dgm:cxn modelId="{DB87378B-5789-4894-BE2C-35EC2C5B34B9}" srcId="{20ABB5CD-1E69-449F-BFC2-181A6B39D196}" destId="{BD515728-9CD9-4563-A564-F00CF7A6BEDB}" srcOrd="0" destOrd="0" parTransId="{091BE2E7-3A20-4FDD-A6F6-206F7863EC9A}" sibTransId="{63C08235-4AAB-430F-8632-742882B6646D}"/>
    <dgm:cxn modelId="{F1B5E9A4-3BCF-43D3-AF89-532D9316C8D3}" type="presOf" srcId="{2FE7A614-6987-475E-B335-0A124F9FE4F5}" destId="{DFAF490A-8DA3-4B6F-88C0-EC0EA150A245}" srcOrd="0" destOrd="0" presId="urn:microsoft.com/office/officeart/2005/8/layout/vList2"/>
    <dgm:cxn modelId="{9F77D1C0-B09A-422B-BEAB-E9345161E368}" srcId="{D12581AF-693F-47E9-A553-40C1465FA631}" destId="{BEE7F7CB-3009-440D-9A57-E870FE4C323E}" srcOrd="0" destOrd="0" parTransId="{9B20CBF9-A68E-4077-8769-93B55AEA7B3A}" sibTransId="{7EAF2804-A22B-4961-92C2-3F42E8BB78F1}"/>
    <dgm:cxn modelId="{FC4801C4-A22E-4CCF-890E-13DCF64AB311}" type="presOf" srcId="{C8AC5A87-31C5-45EB-BCC9-23B8D2A16CE6}" destId="{41D217D5-2379-430F-94EF-E423E14EE4BE}" srcOrd="0" destOrd="0" presId="urn:microsoft.com/office/officeart/2005/8/layout/vList2"/>
    <dgm:cxn modelId="{BE2F7FC6-9F07-44EB-A0E9-D02A8C378409}" type="presOf" srcId="{BEE7F7CB-3009-440D-9A57-E870FE4C323E}" destId="{1A22CBF0-C5A8-45DA-9F62-15518397472B}" srcOrd="0" destOrd="0" presId="urn:microsoft.com/office/officeart/2005/8/layout/vList2"/>
    <dgm:cxn modelId="{E2C697CE-99EF-4B17-8719-3CFFCD866D94}" srcId="{20ABB5CD-1E69-449F-BFC2-181A6B39D196}" destId="{F001F8C3-AC7E-4D7F-A78E-4F6292CD96BD}" srcOrd="3" destOrd="0" parTransId="{7A8D6352-D32D-4090-A471-E92F4CF7569A}" sibTransId="{B26530C8-3A77-47AB-A292-84538B346224}"/>
    <dgm:cxn modelId="{ACF471E0-11D6-4C24-9516-0E57CD9EFB0F}" type="presOf" srcId="{BD515728-9CD9-4563-A564-F00CF7A6BEDB}" destId="{0B907DFD-CDD6-4007-ABDA-37DC7239D054}" srcOrd="0" destOrd="0" presId="urn:microsoft.com/office/officeart/2005/8/layout/vList2"/>
    <dgm:cxn modelId="{16D16BE2-7DFB-4526-93BE-F3AD9B22FA64}" srcId="{20ABB5CD-1E69-449F-BFC2-181A6B39D196}" destId="{D12581AF-693F-47E9-A553-40C1465FA631}" srcOrd="1" destOrd="0" parTransId="{8656025B-C596-4160-B8E1-E1BFB630483B}" sibTransId="{6F0E4330-7979-41AE-A335-653C756958CF}"/>
    <dgm:cxn modelId="{5CC9ACE9-F534-40CE-A2CD-ABD30B1AE0F0}" type="presOf" srcId="{064874C0-6291-4FF6-934B-0ADE11FF0005}" destId="{D716A96F-BC53-476C-B704-6FAF268C7372}" srcOrd="0" destOrd="0" presId="urn:microsoft.com/office/officeart/2005/8/layout/vList2"/>
    <dgm:cxn modelId="{6E2EFDEB-EE03-403C-BE00-8B1654F82086}" type="presOf" srcId="{F001F8C3-AC7E-4D7F-A78E-4F6292CD96BD}" destId="{7E5DD068-F50D-4D26-A03A-3DEEBBD2DAF5}" srcOrd="0" destOrd="0" presId="urn:microsoft.com/office/officeart/2005/8/layout/vList2"/>
    <dgm:cxn modelId="{323CC852-AF4F-4940-83C8-E913E2E1AF34}" type="presParOf" srcId="{5FA23060-9826-4247-8FD1-823E5C7EC37B}" destId="{0B907DFD-CDD6-4007-ABDA-37DC7239D054}" srcOrd="0" destOrd="0" presId="urn:microsoft.com/office/officeart/2005/8/layout/vList2"/>
    <dgm:cxn modelId="{876B4B01-761C-4902-BA99-5B389D5F3F60}" type="presParOf" srcId="{5FA23060-9826-4247-8FD1-823E5C7EC37B}" destId="{DFAF490A-8DA3-4B6F-88C0-EC0EA150A245}" srcOrd="1" destOrd="0" presId="urn:microsoft.com/office/officeart/2005/8/layout/vList2"/>
    <dgm:cxn modelId="{94886A46-9FBF-4550-AC84-5A598AB66932}" type="presParOf" srcId="{5FA23060-9826-4247-8FD1-823E5C7EC37B}" destId="{1A1D66E3-18A5-4702-A2D4-0CF48843A538}" srcOrd="2" destOrd="0" presId="urn:microsoft.com/office/officeart/2005/8/layout/vList2"/>
    <dgm:cxn modelId="{66C61703-8355-469B-B8C6-78D9714EE3F5}" type="presParOf" srcId="{5FA23060-9826-4247-8FD1-823E5C7EC37B}" destId="{1A22CBF0-C5A8-45DA-9F62-15518397472B}" srcOrd="3" destOrd="0" presId="urn:microsoft.com/office/officeart/2005/8/layout/vList2"/>
    <dgm:cxn modelId="{E2385E52-F868-402B-9FA4-0097FDDC12E4}" type="presParOf" srcId="{5FA23060-9826-4247-8FD1-823E5C7EC37B}" destId="{41D217D5-2379-430F-94EF-E423E14EE4BE}" srcOrd="4" destOrd="0" presId="urn:microsoft.com/office/officeart/2005/8/layout/vList2"/>
    <dgm:cxn modelId="{76F4CCE3-62EA-4724-BF24-AA5FD7589EAA}" type="presParOf" srcId="{5FA23060-9826-4247-8FD1-823E5C7EC37B}" destId="{D716A96F-BC53-476C-B704-6FAF268C7372}" srcOrd="5" destOrd="0" presId="urn:microsoft.com/office/officeart/2005/8/layout/vList2"/>
    <dgm:cxn modelId="{ED77EC21-E917-42A6-8359-89F41450E5B3}" type="presParOf" srcId="{5FA23060-9826-4247-8FD1-823E5C7EC37B}" destId="{7E5DD068-F50D-4D26-A03A-3DEEBBD2DAF5}" srcOrd="6" destOrd="0" presId="urn:microsoft.com/office/officeart/2005/8/layout/vList2"/>
    <dgm:cxn modelId="{EEEFABC0-78B6-48F9-9AA6-C9FAD56CA241}" type="presParOf" srcId="{5FA23060-9826-4247-8FD1-823E5C7EC37B}" destId="{6D5A47AB-C3BB-4B79-8CFB-269B6A72B0AB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907DFD-CDD6-4007-ABDA-37DC7239D054}">
      <dsp:nvSpPr>
        <dsp:cNvPr id="0" name=""/>
        <dsp:cNvSpPr/>
      </dsp:nvSpPr>
      <dsp:spPr>
        <a:xfrm>
          <a:off x="0" y="262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 dirty="0"/>
            <a:t>Gültigkeit der Kontaktadresse (neu)</a:t>
          </a:r>
          <a:endParaRPr lang="en-US" sz="2400" kern="1200" dirty="0"/>
        </a:p>
      </dsp:txBody>
      <dsp:txXfrm>
        <a:off x="27415" y="53675"/>
        <a:ext cx="10767820" cy="506770"/>
      </dsp:txXfrm>
    </dsp:sp>
    <dsp:sp modelId="{DFAF490A-8DA3-4B6F-88C0-EC0EA150A245}">
      <dsp:nvSpPr>
        <dsp:cNvPr id="0" name=""/>
        <dsp:cNvSpPr/>
      </dsp:nvSpPr>
      <dsp:spPr>
        <a:xfrm>
          <a:off x="0" y="587860"/>
          <a:ext cx="1082265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Hier ist die Gültigkeit der Adresse im Adressstamm gemeint.</a:t>
          </a:r>
          <a:endParaRPr lang="en-US" sz="2000" kern="1200" dirty="0"/>
        </a:p>
      </dsp:txBody>
      <dsp:txXfrm>
        <a:off x="0" y="587860"/>
        <a:ext cx="10822650" cy="496800"/>
      </dsp:txXfrm>
    </dsp:sp>
    <dsp:sp modelId="{1A1D66E3-18A5-4702-A2D4-0CF48843A538}">
      <dsp:nvSpPr>
        <dsp:cNvPr id="0" name=""/>
        <dsp:cNvSpPr/>
      </dsp:nvSpPr>
      <dsp:spPr>
        <a:xfrm>
          <a:off x="0" y="10846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 dirty="0"/>
            <a:t>Gültigkeit der Kontaktrolle für den Bewohner</a:t>
          </a:r>
          <a:endParaRPr lang="en-US" sz="2400" kern="1200" dirty="0"/>
        </a:p>
      </dsp:txBody>
      <dsp:txXfrm>
        <a:off x="27415" y="1112075"/>
        <a:ext cx="10767820" cy="506770"/>
      </dsp:txXfrm>
    </dsp:sp>
    <dsp:sp modelId="{1A22CBF0-C5A8-45DA-9F62-15518397472B}">
      <dsp:nvSpPr>
        <dsp:cNvPr id="0" name=""/>
        <dsp:cNvSpPr/>
      </dsp:nvSpPr>
      <dsp:spPr>
        <a:xfrm>
          <a:off x="0" y="1646260"/>
          <a:ext cx="1082265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Welche Gültigkeit hat die Adresse für den Bewohner (aktiv, inaktiv / gelöscht).</a:t>
          </a:r>
          <a:endParaRPr lang="en-US" sz="2000" kern="1200" dirty="0"/>
        </a:p>
      </dsp:txBody>
      <dsp:txXfrm>
        <a:off x="0" y="1646260"/>
        <a:ext cx="10822650" cy="496800"/>
      </dsp:txXfrm>
    </dsp:sp>
    <dsp:sp modelId="{41D217D5-2379-430F-94EF-E423E14EE4BE}">
      <dsp:nvSpPr>
        <dsp:cNvPr id="0" name=""/>
        <dsp:cNvSpPr/>
      </dsp:nvSpPr>
      <dsp:spPr>
        <a:xfrm>
          <a:off x="0" y="21430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 dirty="0"/>
            <a:t>Gültigkeit der Bewohneradresse</a:t>
          </a:r>
          <a:endParaRPr lang="en-US" sz="2400" kern="1200" dirty="0"/>
        </a:p>
      </dsp:txBody>
      <dsp:txXfrm>
        <a:off x="27415" y="2170475"/>
        <a:ext cx="10767820" cy="506770"/>
      </dsp:txXfrm>
    </dsp:sp>
    <dsp:sp modelId="{D716A96F-BC53-476C-B704-6FAF268C7372}">
      <dsp:nvSpPr>
        <dsp:cNvPr id="0" name=""/>
        <dsp:cNvSpPr/>
      </dsp:nvSpPr>
      <dsp:spPr>
        <a:xfrm>
          <a:off x="0" y="2704661"/>
          <a:ext cx="1082265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Zeigt die Gültigkeit des Bewohners selbst an.</a:t>
          </a:r>
          <a:endParaRPr lang="en-US" sz="2000" kern="1200" dirty="0"/>
        </a:p>
      </dsp:txBody>
      <dsp:txXfrm>
        <a:off x="0" y="2704661"/>
        <a:ext cx="10822650" cy="496800"/>
      </dsp:txXfrm>
    </dsp:sp>
    <dsp:sp modelId="{7E5DD068-F50D-4D26-A03A-3DEEBBD2DAF5}">
      <dsp:nvSpPr>
        <dsp:cNvPr id="0" name=""/>
        <dsp:cNvSpPr/>
      </dsp:nvSpPr>
      <dsp:spPr>
        <a:xfrm>
          <a:off x="0" y="3201460"/>
          <a:ext cx="10822650" cy="561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b="0" i="0" kern="1200"/>
            <a:t>Gültigkeit der Bewohnerrolle für den Bewohner</a:t>
          </a:r>
          <a:endParaRPr lang="en-US" sz="2400" kern="1200"/>
        </a:p>
      </dsp:txBody>
      <dsp:txXfrm>
        <a:off x="27415" y="3228875"/>
        <a:ext cx="10767820" cy="506770"/>
      </dsp:txXfrm>
    </dsp:sp>
    <dsp:sp modelId="{6D5A47AB-C3BB-4B79-8CFB-269B6A72B0AB}">
      <dsp:nvSpPr>
        <dsp:cNvPr id="0" name=""/>
        <dsp:cNvSpPr/>
      </dsp:nvSpPr>
      <dsp:spPr>
        <a:xfrm>
          <a:off x="0" y="3763061"/>
          <a:ext cx="10822650" cy="589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3619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CH" sz="2000" b="0" i="0" kern="1200" baseline="0" dirty="0"/>
            <a:t>Hierbei handelt es sich um die Bewohnerrolle, die der Bewohner hat (</a:t>
          </a:r>
          <a:r>
            <a:rPr lang="de-CH" sz="2000" b="0" i="0" kern="1200" baseline="0" dirty="0" err="1"/>
            <a:t>BewohnerIn</a:t>
          </a:r>
          <a:r>
            <a:rPr lang="de-CH" sz="2000" b="0" i="0" kern="1200" baseline="0" dirty="0"/>
            <a:t>, Kurzzeitaufenthalter, etc.). </a:t>
          </a:r>
          <a:endParaRPr lang="en-US" sz="2000" kern="1200" dirty="0"/>
        </a:p>
      </dsp:txBody>
      <dsp:txXfrm>
        <a:off x="0" y="3763061"/>
        <a:ext cx="10822650" cy="589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E4A100-ADA8-40D8-9833-2B6F6E1407FF}" type="datetimeFigureOut">
              <a:rPr lang="de-DE" sz="1000" smtClean="0"/>
              <a:t>12.07.2024</a:t>
            </a:fld>
            <a:endParaRPr lang="de-DE" sz="10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BF972-34A1-48A3-9669-6D737DCAFFF5}" type="slidenum">
              <a:rPr lang="de-DE" sz="1000" smtClean="0"/>
              <a:t>‹Nr.›</a:t>
            </a:fld>
            <a:endParaRPr lang="de-DE" sz="1000"/>
          </a:p>
        </p:txBody>
      </p:sp>
    </p:spTree>
    <p:extLst>
      <p:ext uri="{BB962C8B-B14F-4D97-AF65-F5344CB8AC3E}">
        <p14:creationId xmlns:p14="http://schemas.microsoft.com/office/powerpoint/2010/main" val="21061066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/>
            </a:lvl1pPr>
          </a:lstStyle>
          <a:p>
            <a:fld id="{F981D06A-F6D1-479A-A566-715A0CE36CD1}" type="datetimeFigureOut">
              <a:rPr lang="de-DE" smtClean="0"/>
              <a:pPr/>
              <a:t>12.07.2024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382588" y="685800"/>
            <a:ext cx="6092825" cy="34290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382587" y="4343400"/>
            <a:ext cx="6092825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/>
            </a:lvl1pPr>
          </a:lstStyle>
          <a:p>
            <a:fld id="{EB3C7298-7484-406B-A720-81854D6B4D4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945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Bef>
        <a:spcPts val="0"/>
      </a:spcBef>
      <a:spcAft>
        <a:spcPts val="600"/>
      </a:spcAft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spcBef>
        <a:spcPts val="0"/>
      </a:spcBef>
      <a:spcAft>
        <a:spcPts val="60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171450" indent="-171450" algn="l" defTabSz="914400" rtl="0" eaLnBrk="1" latinLnBrk="0" hangingPunct="1">
      <a:spcBef>
        <a:spcPts val="0"/>
      </a:spcBef>
      <a:spcAft>
        <a:spcPts val="600"/>
      </a:spcAft>
      <a:buClr>
        <a:schemeClr val="accent2"/>
      </a:buClr>
      <a:buFont typeface="Helvetica Neue" panose="02000A03050000020004" pitchFamily="2" charset="0"/>
      <a:buChar char="+"/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Die Titelfolie bereits während der Einwahl der Teilnehmer anzeigen, in dem die Bildschirmübertragung gestartet und dann sofort pausiert wird!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C7298-7484-406B-A720-81854D6B4D4D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2844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C7298-7484-406B-A720-81854D6B4D4D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552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FAAEF037-4EDE-436D-840D-3AD1CA4659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10"/>
            <a:ext cx="12205997" cy="68581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693738" y="2970210"/>
            <a:ext cx="10798968" cy="1431923"/>
          </a:xfrm>
          <a:prstGeom prst="rect">
            <a:avLst/>
          </a:prstGeom>
        </p:spPr>
        <p:txBody>
          <a:bodyPr/>
          <a:lstStyle>
            <a:lvl1pPr algn="ctr">
              <a:defRPr sz="48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3738" y="1311989"/>
            <a:ext cx="10801350" cy="1341782"/>
          </a:xfrm>
          <a:prstGeom prst="rect">
            <a:avLst/>
          </a:prstGeom>
        </p:spPr>
        <p:txBody>
          <a:bodyPr anchor="b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Master-Untertitelformat bearbeiten</a:t>
            </a:r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409700" y="5041900"/>
            <a:ext cx="8802688" cy="3932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Name Referent | Funktion </a:t>
            </a:r>
          </a:p>
          <a:p>
            <a:pPr lvl="0"/>
            <a:endParaRPr lang="de-DE" dirty="0"/>
          </a:p>
        </p:txBody>
      </p:sp>
      <p:sp>
        <p:nvSpPr>
          <p:cNvPr id="45" name="Textplatzhalt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09700" y="5587525"/>
            <a:ext cx="8802688" cy="393225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de-DE" dirty="0"/>
              <a:t>Anlass | Datum</a:t>
            </a:r>
          </a:p>
          <a:p>
            <a:pPr lvl="0"/>
            <a:endParaRPr lang="de-DE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1B560B9E-4971-4D17-AA5E-0FA087E5C2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72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ächiges dunk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041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98" y="3791808"/>
            <a:ext cx="5553064" cy="1865327"/>
          </a:xfrm>
          <a:prstGeom prst="rect">
            <a:avLst/>
          </a:prstGeom>
          <a:solidFill>
            <a:srgbClr val="D9D9D9">
              <a:alpha val="67059"/>
            </a:srgbClr>
          </a:solidFill>
        </p:spPr>
        <p:txBody>
          <a:bodyPr lIns="180000" tIns="180000" rIns="180000" bIns="180000" anchor="ctr"/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27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922804"/>
            <a:ext cx="5250859" cy="4379272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0" name="Inhaltsplatzhalter 4"/>
          <p:cNvSpPr>
            <a:spLocks noGrp="1"/>
          </p:cNvSpPr>
          <p:nvPr>
            <p:ph sz="quarter" idx="18" hasCustomPrompt="1"/>
          </p:nvPr>
        </p:nvSpPr>
        <p:spPr>
          <a:xfrm>
            <a:off x="6262028" y="1922804"/>
            <a:ext cx="5250859" cy="4379272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064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6"/>
          </p:nvPr>
        </p:nvSpPr>
        <p:spPr bwMode="gray">
          <a:xfrm>
            <a:off x="6239669" y="1924340"/>
            <a:ext cx="5255419" cy="4442258"/>
          </a:xfrm>
          <a:prstGeom prst="rect">
            <a:avLst/>
          </a:prstGeom>
        </p:spPr>
        <p:txBody>
          <a:bodyPr tIns="0" bIns="540000" anchor="ctr"/>
          <a:lstStyle>
            <a:lvl1pPr algn="ctr">
              <a:defRPr sz="1000" b="0" i="0">
                <a:solidFill>
                  <a:schemeClr val="tx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8" y="1922804"/>
            <a:ext cx="5250859" cy="4378079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7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62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1" y="2477308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1032022" y="2894948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2168975" y="2744880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2168975" y="3191551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679" y="4270293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Bildplatzhalter 23"/>
          <p:cNvSpPr>
            <a:spLocks noGrp="1"/>
          </p:cNvSpPr>
          <p:nvPr>
            <p:ph type="pic" sz="quarter" idx="41" hasCustomPrompt="1"/>
          </p:nvPr>
        </p:nvSpPr>
        <p:spPr>
          <a:xfrm>
            <a:off x="1032310" y="4687933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42" hasCustomPrompt="1"/>
          </p:nvPr>
        </p:nvSpPr>
        <p:spPr>
          <a:xfrm>
            <a:off x="2169263" y="4537865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3" name="Textplatzhalter 6"/>
          <p:cNvSpPr>
            <a:spLocks noGrp="1"/>
          </p:cNvSpPr>
          <p:nvPr>
            <p:ph type="body" sz="quarter" idx="43"/>
          </p:nvPr>
        </p:nvSpPr>
        <p:spPr>
          <a:xfrm>
            <a:off x="2169263" y="4984536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2477308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3" name="Bildplatzhalter 23"/>
          <p:cNvSpPr>
            <a:spLocks noGrp="1"/>
          </p:cNvSpPr>
          <p:nvPr>
            <p:ph type="pic" sz="quarter" idx="44" hasCustomPrompt="1"/>
          </p:nvPr>
        </p:nvSpPr>
        <p:spPr>
          <a:xfrm>
            <a:off x="6423645" y="2894948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4" name="Textplatzhalter 28"/>
          <p:cNvSpPr>
            <a:spLocks noGrp="1"/>
          </p:cNvSpPr>
          <p:nvPr>
            <p:ph type="body" sz="quarter" idx="45" hasCustomPrompt="1"/>
          </p:nvPr>
        </p:nvSpPr>
        <p:spPr>
          <a:xfrm>
            <a:off x="7560598" y="2744880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5" name="Textplatzhalter 6"/>
          <p:cNvSpPr>
            <a:spLocks noGrp="1"/>
          </p:cNvSpPr>
          <p:nvPr>
            <p:ph type="body" sz="quarter" idx="46"/>
          </p:nvPr>
        </p:nvSpPr>
        <p:spPr>
          <a:xfrm>
            <a:off x="7560598" y="3191551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6092014" y="4270293"/>
            <a:ext cx="5238935" cy="165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7" name="Bildplatzhalter 23"/>
          <p:cNvSpPr>
            <a:spLocks noGrp="1"/>
          </p:cNvSpPr>
          <p:nvPr>
            <p:ph type="pic" sz="quarter" idx="47" hasCustomPrompt="1"/>
          </p:nvPr>
        </p:nvSpPr>
        <p:spPr>
          <a:xfrm>
            <a:off x="6423645" y="4687933"/>
            <a:ext cx="865144" cy="873751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58" name="Textplatzhalter 28"/>
          <p:cNvSpPr>
            <a:spLocks noGrp="1"/>
          </p:cNvSpPr>
          <p:nvPr>
            <p:ph type="body" sz="quarter" idx="48" hasCustomPrompt="1"/>
          </p:nvPr>
        </p:nvSpPr>
        <p:spPr>
          <a:xfrm>
            <a:off x="7560598" y="4537865"/>
            <a:ext cx="3394336" cy="32475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cap="all" baseline="0" dirty="0">
                <a:solidFill>
                  <a:schemeClr val="accent5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59" name="Textplatzhalter 6"/>
          <p:cNvSpPr>
            <a:spLocks noGrp="1"/>
          </p:cNvSpPr>
          <p:nvPr>
            <p:ph type="body" sz="quarter" idx="49"/>
          </p:nvPr>
        </p:nvSpPr>
        <p:spPr>
          <a:xfrm>
            <a:off x="7560598" y="4984536"/>
            <a:ext cx="3394336" cy="773701"/>
          </a:xfrm>
          <a:prstGeom prst="rect">
            <a:avLst/>
          </a:prstGeom>
        </p:spPr>
        <p:txBody>
          <a:bodyPr/>
          <a:lstStyle>
            <a:lvl1pPr marL="0" indent="0">
              <a:buClr>
                <a:schemeClr val="accent5"/>
              </a:buClr>
              <a:buFont typeface="Arial" panose="020B0604020202020204" pitchFamily="34" charset="0"/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0654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115" y="4716339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2798706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3770342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2798706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0B5894-2507-D04E-80EF-C9C10B7AE680}"/>
              </a:ext>
            </a:extLst>
          </p:cNvPr>
          <p:cNvSpPr/>
          <p:nvPr userDrawn="1"/>
        </p:nvSpPr>
        <p:spPr>
          <a:xfrm>
            <a:off x="5757332" y="3770342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332" y="4716339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238702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3201794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18">
            <a:extLst>
              <a:ext uri="{FF2B5EF4-FFF2-40B4-BE49-F238E27FC236}">
                <a16:creationId xmlns:a16="http://schemas.microsoft.com/office/drawing/2014/main" id="{9B77A34C-AF12-A840-9215-DF5F4DCB3B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4181974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5110875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60268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2871064"/>
            <a:ext cx="2080988" cy="61709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Textplatzhalter 39"/>
          <p:cNvSpPr>
            <a:spLocks noGrp="1"/>
          </p:cNvSpPr>
          <p:nvPr>
            <p:ph type="body" sz="quarter" idx="16"/>
          </p:nvPr>
        </p:nvSpPr>
        <p:spPr>
          <a:xfrm>
            <a:off x="3103810" y="3862699"/>
            <a:ext cx="2105623" cy="60564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355" y="4814330"/>
            <a:ext cx="2089883" cy="6037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62233" y="5682233"/>
            <a:ext cx="2211207" cy="79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66618" y="5682233"/>
            <a:ext cx="5765995" cy="792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39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71534" y="6075128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platzhalter 39"/>
          <p:cNvSpPr>
            <a:spLocks noGrp="1"/>
          </p:cNvSpPr>
          <p:nvPr>
            <p:ph type="body" sz="quarter" idx="22"/>
          </p:nvPr>
        </p:nvSpPr>
        <p:spPr>
          <a:xfrm>
            <a:off x="3119473" y="5787128"/>
            <a:ext cx="2096729" cy="607594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3"/>
            <a:ext cx="5350764" cy="6254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2881777"/>
            <a:ext cx="5350764" cy="64020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9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5888767" y="3862699"/>
            <a:ext cx="5350764" cy="60564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8767" y="4814329"/>
            <a:ext cx="5350764" cy="6037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1" name="Textplatzhalter 7"/>
          <p:cNvSpPr>
            <a:spLocks noGrp="1"/>
          </p:cNvSpPr>
          <p:nvPr>
            <p:ph type="body" sz="quarter" idx="33"/>
          </p:nvPr>
        </p:nvSpPr>
        <p:spPr>
          <a:xfrm>
            <a:off x="5888767" y="5710737"/>
            <a:ext cx="5350764" cy="68398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687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451" y="5393389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020898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3210" y="4206179"/>
            <a:ext cx="2211207" cy="10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020898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0B5894-2507-D04E-80EF-C9C10B7AE680}"/>
              </a:ext>
            </a:extLst>
          </p:cNvPr>
          <p:cNvSpPr/>
          <p:nvPr userDrawn="1"/>
        </p:nvSpPr>
        <p:spPr>
          <a:xfrm>
            <a:off x="5757332" y="4206179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5393389"/>
            <a:ext cx="5765995" cy="1080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40107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3560722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18">
            <a:extLst>
              <a:ext uri="{FF2B5EF4-FFF2-40B4-BE49-F238E27FC236}">
                <a16:creationId xmlns:a16="http://schemas.microsoft.com/office/drawing/2014/main" id="{9B77A34C-AF12-A840-9215-DF5F4DCB3BAB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4780183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2" y="5941747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88245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3144532"/>
            <a:ext cx="2080988" cy="8549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3" name="Textplatzhalter 39"/>
          <p:cNvSpPr>
            <a:spLocks noGrp="1"/>
          </p:cNvSpPr>
          <p:nvPr>
            <p:ph type="body" sz="quarter" idx="16"/>
          </p:nvPr>
        </p:nvSpPr>
        <p:spPr>
          <a:xfrm>
            <a:off x="3103810" y="4307080"/>
            <a:ext cx="2105623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691" y="5494946"/>
            <a:ext cx="2089883" cy="882151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3"/>
            <a:ext cx="5350764" cy="89485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3118858"/>
            <a:ext cx="5350764" cy="880574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9" name="Textplatzhalter 7"/>
          <p:cNvSpPr>
            <a:spLocks noGrp="1"/>
          </p:cNvSpPr>
          <p:nvPr>
            <p:ph type="body" sz="quarter" idx="31"/>
          </p:nvPr>
        </p:nvSpPr>
        <p:spPr>
          <a:xfrm>
            <a:off x="5888767" y="4304141"/>
            <a:ext cx="5350764" cy="88600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489422"/>
            <a:ext cx="5350764" cy="887675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5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755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4C7AC815-45DD-E844-AD1B-23C3D0B60705}"/>
              </a:ext>
            </a:extLst>
          </p:cNvPr>
          <p:cNvSpPr/>
          <p:nvPr userDrawn="1"/>
        </p:nvSpPr>
        <p:spPr>
          <a:xfrm>
            <a:off x="3055451" y="4991735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A36225C6-4515-4247-951A-A91CE45DF5C1}"/>
              </a:ext>
            </a:extLst>
          </p:cNvPr>
          <p:cNvSpPr/>
          <p:nvPr userDrawn="1"/>
        </p:nvSpPr>
        <p:spPr>
          <a:xfrm>
            <a:off x="5757332" y="1835614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4F08E41-F295-6E48-9DAA-118217F84B8E}"/>
              </a:ext>
            </a:extLst>
          </p:cNvPr>
          <p:cNvSpPr/>
          <p:nvPr userDrawn="1"/>
        </p:nvSpPr>
        <p:spPr>
          <a:xfrm>
            <a:off x="700679" y="1828799"/>
            <a:ext cx="2259658" cy="4650845"/>
          </a:xfrm>
          <a:prstGeom prst="rect">
            <a:avLst/>
          </a:prstGeom>
          <a:solidFill>
            <a:srgbClr val="2229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01B71CF-0D91-9C42-ADE1-C72F09380ADA}"/>
              </a:ext>
            </a:extLst>
          </p:cNvPr>
          <p:cNvSpPr/>
          <p:nvPr userDrawn="1"/>
        </p:nvSpPr>
        <p:spPr>
          <a:xfrm>
            <a:off x="3053210" y="1835614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F6C913-86E3-8A44-A98D-D371034E31F1}"/>
              </a:ext>
            </a:extLst>
          </p:cNvPr>
          <p:cNvSpPr/>
          <p:nvPr userDrawn="1"/>
        </p:nvSpPr>
        <p:spPr>
          <a:xfrm>
            <a:off x="3053210" y="3422551"/>
            <a:ext cx="2211207" cy="147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A4D65959-613D-BF44-B6ED-23EDF9A77D6B}"/>
              </a:ext>
            </a:extLst>
          </p:cNvPr>
          <p:cNvSpPr/>
          <p:nvPr userDrawn="1"/>
        </p:nvSpPr>
        <p:spPr>
          <a:xfrm>
            <a:off x="5757332" y="3422551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2A182D9-5D3F-3347-8175-A5EC41876BD3}"/>
              </a:ext>
            </a:extLst>
          </p:cNvPr>
          <p:cNvSpPr/>
          <p:nvPr userDrawn="1"/>
        </p:nvSpPr>
        <p:spPr>
          <a:xfrm>
            <a:off x="5757668" y="4991735"/>
            <a:ext cx="5765995" cy="1476000"/>
          </a:xfrm>
          <a:prstGeom prst="rect">
            <a:avLst/>
          </a:prstGeom>
          <a:solidFill>
            <a:schemeClr val="accent3">
              <a:alpha val="40000"/>
            </a:schemeClr>
          </a:solidFill>
          <a:ln w="63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cxnSp>
        <p:nvCxnSpPr>
          <p:cNvPr id="21" name="Gerade Verbindung 16">
            <a:extLst>
              <a:ext uri="{FF2B5EF4-FFF2-40B4-BE49-F238E27FC236}">
                <a16:creationId xmlns:a16="http://schemas.microsoft.com/office/drawing/2014/main" id="{26709F04-F583-DB40-954B-0868FC877D7E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7" y="2606175"/>
            <a:ext cx="492915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17">
            <a:extLst>
              <a:ext uri="{FF2B5EF4-FFF2-40B4-BE49-F238E27FC236}">
                <a16:creationId xmlns:a16="http://schemas.microsoft.com/office/drawing/2014/main" id="{9A2CBB7C-9EBE-A746-BC08-89A997723B90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416" y="4167473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19">
            <a:extLst>
              <a:ext uri="{FF2B5EF4-FFF2-40B4-BE49-F238E27FC236}">
                <a16:creationId xmlns:a16="http://schemas.microsoft.com/office/drawing/2014/main" id="{DA145D9E-D9E5-DA42-8C36-804786F4B4B3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5264752" y="5762285"/>
            <a:ext cx="492916" cy="0"/>
          </a:xfrm>
          <a:prstGeom prst="line">
            <a:avLst/>
          </a:prstGeom>
          <a:ln w="63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platzhalter 37"/>
          <p:cNvSpPr>
            <a:spLocks noGrp="1"/>
          </p:cNvSpPr>
          <p:nvPr>
            <p:ph type="body" sz="quarter" idx="13"/>
          </p:nvPr>
        </p:nvSpPr>
        <p:spPr>
          <a:xfrm>
            <a:off x="1127245" y="2031950"/>
            <a:ext cx="1406525" cy="4302950"/>
          </a:xfrm>
          <a:prstGeom prst="rect">
            <a:avLst/>
          </a:prstGeom>
        </p:spPr>
        <p:txBody>
          <a:bodyPr anchor="ctr"/>
          <a:lstStyle>
            <a:lvl1pPr algn="ctr">
              <a:defRPr sz="2400" cap="all" baseline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1" name="Textplatzhalter 39"/>
          <p:cNvSpPr>
            <a:spLocks noGrp="1"/>
          </p:cNvSpPr>
          <p:nvPr>
            <p:ph type="body" sz="quarter" idx="14"/>
          </p:nvPr>
        </p:nvSpPr>
        <p:spPr>
          <a:xfrm>
            <a:off x="3105509" y="1922804"/>
            <a:ext cx="2096730" cy="130750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2" name="Textplatzhalter 39"/>
          <p:cNvSpPr>
            <a:spLocks noGrp="1"/>
          </p:cNvSpPr>
          <p:nvPr>
            <p:ph type="body" sz="quarter" idx="15"/>
          </p:nvPr>
        </p:nvSpPr>
        <p:spPr>
          <a:xfrm>
            <a:off x="3121251" y="3546184"/>
            <a:ext cx="2080988" cy="126509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39"/>
          <p:cNvSpPr>
            <a:spLocks noGrp="1"/>
          </p:cNvSpPr>
          <p:nvPr>
            <p:ph type="body" sz="quarter" idx="17"/>
          </p:nvPr>
        </p:nvSpPr>
        <p:spPr>
          <a:xfrm>
            <a:off x="3112691" y="5093292"/>
            <a:ext cx="2089883" cy="130750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lang="de-DE" sz="1600" b="1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29"/>
          </p:nvPr>
        </p:nvSpPr>
        <p:spPr>
          <a:xfrm>
            <a:off x="5910261" y="1922802"/>
            <a:ext cx="5350764" cy="130750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8" name="Textplatzhalter 7"/>
          <p:cNvSpPr>
            <a:spLocks noGrp="1"/>
          </p:cNvSpPr>
          <p:nvPr>
            <p:ph type="body" sz="quarter" idx="30"/>
          </p:nvPr>
        </p:nvSpPr>
        <p:spPr>
          <a:xfrm>
            <a:off x="5910261" y="3520511"/>
            <a:ext cx="5350764" cy="1290770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0" name="Textplatzhalter 7"/>
          <p:cNvSpPr>
            <a:spLocks noGrp="1"/>
          </p:cNvSpPr>
          <p:nvPr>
            <p:ph type="body" sz="quarter" idx="32"/>
          </p:nvPr>
        </p:nvSpPr>
        <p:spPr>
          <a:xfrm>
            <a:off x="5889103" y="5087768"/>
            <a:ext cx="5350764" cy="131303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+"/>
              <a:tabLst/>
              <a:defRPr sz="16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6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7" name="Textplatzhalter 2"/>
          <p:cNvSpPr>
            <a:spLocks noGrp="1"/>
          </p:cNvSpPr>
          <p:nvPr>
            <p:ph type="body" sz="quarter" idx="34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255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936D0510-E6BB-8746-88B9-C0CC6B4D3AB5}"/>
              </a:ext>
            </a:extLst>
          </p:cNvPr>
          <p:cNvSpPr/>
          <p:nvPr userDrawn="1"/>
        </p:nvSpPr>
        <p:spPr>
          <a:xfrm>
            <a:off x="700392" y="1998740"/>
            <a:ext cx="3159227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38AFF41-88FA-B446-8B8D-9D84E27171F3}"/>
              </a:ext>
            </a:extLst>
          </p:cNvPr>
          <p:cNvSpPr/>
          <p:nvPr userDrawn="1"/>
        </p:nvSpPr>
        <p:spPr>
          <a:xfrm>
            <a:off x="4362125" y="1998740"/>
            <a:ext cx="3155549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1998741"/>
            <a:ext cx="3160503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91D98D1-5129-4645-8D10-5C54F6226252}"/>
              </a:ext>
            </a:extLst>
          </p:cNvPr>
          <p:cNvSpPr/>
          <p:nvPr userDrawn="1"/>
        </p:nvSpPr>
        <p:spPr>
          <a:xfrm>
            <a:off x="700392" y="4016812"/>
            <a:ext cx="3152574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2DC8382A-E247-CF4A-99AA-03DF86F04380}"/>
              </a:ext>
            </a:extLst>
          </p:cNvPr>
          <p:cNvSpPr/>
          <p:nvPr userDrawn="1"/>
        </p:nvSpPr>
        <p:spPr>
          <a:xfrm>
            <a:off x="4362125" y="4016812"/>
            <a:ext cx="3155549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081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1927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23836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32291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4282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127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085D6E2-D94E-1642-9DDF-3D8EBA8A51C8}"/>
              </a:ext>
            </a:extLst>
          </p:cNvPr>
          <p:cNvSpPr/>
          <p:nvPr userDrawn="1"/>
        </p:nvSpPr>
        <p:spPr>
          <a:xfrm>
            <a:off x="8020179" y="4016912"/>
            <a:ext cx="3160503" cy="1548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42007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0462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6550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6491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9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64909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795718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1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2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1244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1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260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stellung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ildplatzhalter 23"/>
          <p:cNvSpPr>
            <a:spLocks noGrp="1"/>
          </p:cNvSpPr>
          <p:nvPr>
            <p:ph type="pic" sz="quarter" idx="16" hasCustomPrompt="1"/>
          </p:nvPr>
        </p:nvSpPr>
        <p:spPr>
          <a:xfrm>
            <a:off x="3245383" y="2119360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7" hasCustomPrompt="1"/>
          </p:nvPr>
        </p:nvSpPr>
        <p:spPr>
          <a:xfrm>
            <a:off x="881050" y="2227815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2" name="Bildplatzhalter 23"/>
          <p:cNvSpPr>
            <a:spLocks noGrp="1"/>
          </p:cNvSpPr>
          <p:nvPr>
            <p:ph type="pic" sz="quarter" idx="19" hasCustomPrompt="1"/>
          </p:nvPr>
        </p:nvSpPr>
        <p:spPr>
          <a:xfrm>
            <a:off x="6899311" y="213237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3" name="Textplatzhalt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534978" y="224083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5" name="Bildplatzhalter 23"/>
          <p:cNvSpPr>
            <a:spLocks noGrp="1"/>
          </p:cNvSpPr>
          <p:nvPr>
            <p:ph type="pic" sz="quarter" idx="22" hasCustomPrompt="1"/>
          </p:nvPr>
        </p:nvSpPr>
        <p:spPr>
          <a:xfrm>
            <a:off x="10537723" y="2132378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6" name="Textplatzhalter 28"/>
          <p:cNvSpPr>
            <a:spLocks noGrp="1"/>
          </p:cNvSpPr>
          <p:nvPr>
            <p:ph type="body" sz="quarter" idx="23" hasCustomPrompt="1"/>
          </p:nvPr>
        </p:nvSpPr>
        <p:spPr>
          <a:xfrm>
            <a:off x="8173390" y="2240833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Bildplatzhalter 23"/>
          <p:cNvSpPr>
            <a:spLocks noGrp="1"/>
          </p:cNvSpPr>
          <p:nvPr>
            <p:ph type="pic" sz="quarter" idx="25" hasCustomPrompt="1"/>
          </p:nvPr>
        </p:nvSpPr>
        <p:spPr>
          <a:xfrm>
            <a:off x="3245370" y="4151362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39" name="Textplatzhalt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881037" y="4259817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Bildplatzhalter 23"/>
          <p:cNvSpPr>
            <a:spLocks noGrp="1"/>
          </p:cNvSpPr>
          <p:nvPr>
            <p:ph type="pic" sz="quarter" idx="28" hasCustomPrompt="1"/>
          </p:nvPr>
        </p:nvSpPr>
        <p:spPr>
          <a:xfrm>
            <a:off x="6899298" y="4151362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2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4534965" y="4259817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5" name="Bildplatzhalter 23"/>
          <p:cNvSpPr>
            <a:spLocks noGrp="1"/>
          </p:cNvSpPr>
          <p:nvPr>
            <p:ph type="pic" sz="quarter" idx="31" hasCustomPrompt="1"/>
          </p:nvPr>
        </p:nvSpPr>
        <p:spPr>
          <a:xfrm>
            <a:off x="10537723" y="4150549"/>
            <a:ext cx="445509" cy="392400"/>
          </a:xfrm>
          <a:prstGeom prst="rect">
            <a:avLst/>
          </a:prstGeom>
        </p:spPr>
        <p:txBody>
          <a:bodyPr/>
          <a:lstStyle>
            <a:lvl1pPr>
              <a:defRPr sz="8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Icon durch klicken einfügen</a:t>
            </a:r>
          </a:p>
        </p:txBody>
      </p:sp>
      <p:sp>
        <p:nvSpPr>
          <p:cNvPr id="46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8173390" y="4259004"/>
            <a:ext cx="2209800" cy="358775"/>
          </a:xfrm>
          <a:prstGeom prst="rect">
            <a:avLst/>
          </a:prstGeom>
        </p:spPr>
        <p:txBody>
          <a:bodyPr/>
          <a:lstStyle>
            <a:lvl1pPr>
              <a:defRPr lang="de-DE" sz="1400" b="1" i="0" kern="120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34"/>
          </p:nvPr>
        </p:nvSpPr>
        <p:spPr>
          <a:xfrm>
            <a:off x="881063" y="277404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35"/>
          </p:nvPr>
        </p:nvSpPr>
        <p:spPr>
          <a:xfrm>
            <a:off x="4534978" y="2773452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Textplatzhalter 6"/>
          <p:cNvSpPr>
            <a:spLocks noGrp="1"/>
          </p:cNvSpPr>
          <p:nvPr>
            <p:ph type="body" sz="quarter" idx="36"/>
          </p:nvPr>
        </p:nvSpPr>
        <p:spPr>
          <a:xfrm>
            <a:off x="8173357" y="2773451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37"/>
          </p:nvPr>
        </p:nvSpPr>
        <p:spPr>
          <a:xfrm>
            <a:off x="881063" y="4804260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4" name="Textplatzhalter 6"/>
          <p:cNvSpPr>
            <a:spLocks noGrp="1"/>
          </p:cNvSpPr>
          <p:nvPr>
            <p:ph type="body" sz="quarter" idx="38"/>
          </p:nvPr>
        </p:nvSpPr>
        <p:spPr>
          <a:xfrm>
            <a:off x="4531635" y="479978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8" name="Textplatzhalter 6"/>
          <p:cNvSpPr>
            <a:spLocks noGrp="1"/>
          </p:cNvSpPr>
          <p:nvPr>
            <p:ph type="body" sz="quarter" idx="39"/>
          </p:nvPr>
        </p:nvSpPr>
        <p:spPr>
          <a:xfrm>
            <a:off x="8169782" y="4799786"/>
            <a:ext cx="2809875" cy="642937"/>
          </a:xfrm>
          <a:prstGeom prst="rect">
            <a:avLst/>
          </a:prstGeom>
        </p:spPr>
        <p:txBody>
          <a:bodyPr/>
          <a:lstStyle>
            <a:lvl1pPr marL="171450" indent="-171450">
              <a:buClr>
                <a:schemeClr val="accent5"/>
              </a:buClr>
              <a:buFont typeface="Arial" panose="020B0604020202020204" pitchFamily="34" charset="0"/>
              <a:buChar char="+"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4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7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727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ildplatzhalter 20"/>
          <p:cNvSpPr>
            <a:spLocks noGrp="1"/>
          </p:cNvSpPr>
          <p:nvPr>
            <p:ph type="pic" sz="quarter" idx="17" hasCustomPrompt="1"/>
          </p:nvPr>
        </p:nvSpPr>
        <p:spPr>
          <a:xfrm>
            <a:off x="704916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0" name="Textplatzhalt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700678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2" name="Textplatzhalter 30"/>
          <p:cNvSpPr>
            <a:spLocks noGrp="1"/>
          </p:cNvSpPr>
          <p:nvPr>
            <p:ph type="body" sz="quarter" idx="30"/>
          </p:nvPr>
        </p:nvSpPr>
        <p:spPr>
          <a:xfrm>
            <a:off x="712424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4" name="Bildplatzhalter 20"/>
          <p:cNvSpPr>
            <a:spLocks noGrp="1"/>
          </p:cNvSpPr>
          <p:nvPr>
            <p:ph type="pic" sz="quarter" idx="31" hasCustomPrompt="1"/>
          </p:nvPr>
        </p:nvSpPr>
        <p:spPr>
          <a:xfrm>
            <a:off x="3514660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25" name="Textplatzhalt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3510422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26" name="Textplatzhalter 30"/>
          <p:cNvSpPr>
            <a:spLocks noGrp="1"/>
          </p:cNvSpPr>
          <p:nvPr>
            <p:ph type="body" sz="quarter" idx="33"/>
          </p:nvPr>
        </p:nvSpPr>
        <p:spPr>
          <a:xfrm>
            <a:off x="3522168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27" name="Bildplatzhalter 20"/>
          <p:cNvSpPr>
            <a:spLocks noGrp="1"/>
          </p:cNvSpPr>
          <p:nvPr>
            <p:ph type="pic" sz="quarter" idx="34" hasCustomPrompt="1"/>
          </p:nvPr>
        </p:nvSpPr>
        <p:spPr>
          <a:xfrm>
            <a:off x="6336755" y="2715462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37" name="Textplatzhalter 28"/>
          <p:cNvSpPr>
            <a:spLocks noGrp="1"/>
          </p:cNvSpPr>
          <p:nvPr>
            <p:ph type="body" sz="quarter" idx="35" hasCustomPrompt="1"/>
          </p:nvPr>
        </p:nvSpPr>
        <p:spPr>
          <a:xfrm>
            <a:off x="6332517" y="2169237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38" name="Textplatzhalter 30"/>
          <p:cNvSpPr>
            <a:spLocks noGrp="1"/>
          </p:cNvSpPr>
          <p:nvPr>
            <p:ph type="body" sz="quarter" idx="36"/>
          </p:nvPr>
        </p:nvSpPr>
        <p:spPr>
          <a:xfrm>
            <a:off x="6344263" y="4138430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9" name="Bildplatzhalter 20"/>
          <p:cNvSpPr>
            <a:spLocks noGrp="1"/>
          </p:cNvSpPr>
          <p:nvPr>
            <p:ph type="pic" sz="quarter" idx="37" hasCustomPrompt="1"/>
          </p:nvPr>
        </p:nvSpPr>
        <p:spPr>
          <a:xfrm>
            <a:off x="9103980" y="2698000"/>
            <a:ext cx="2409825" cy="120967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latin typeface="HelveticaNeue LT 55 Roman" panose="020B0604020202020204" pitchFamily="34" charset="0"/>
              </a:defRPr>
            </a:lvl1pPr>
          </a:lstStyle>
          <a:p>
            <a:r>
              <a:rPr lang="de-DE" dirty="0"/>
              <a:t>Bild durch klicken einfügen</a:t>
            </a:r>
          </a:p>
        </p:txBody>
      </p:sp>
      <p:sp>
        <p:nvSpPr>
          <p:cNvPr id="40" name="Textplatzhalter 28"/>
          <p:cNvSpPr>
            <a:spLocks noGrp="1"/>
          </p:cNvSpPr>
          <p:nvPr>
            <p:ph type="body" sz="quarter" idx="38" hasCustomPrompt="1"/>
          </p:nvPr>
        </p:nvSpPr>
        <p:spPr>
          <a:xfrm>
            <a:off x="9099742" y="2151775"/>
            <a:ext cx="2399811" cy="433694"/>
          </a:xfrm>
          <a:prstGeom prst="rect">
            <a:avLst/>
          </a:prstGeom>
        </p:spPr>
        <p:txBody>
          <a:bodyPr anchor="b"/>
          <a:lstStyle>
            <a:lvl1pPr>
              <a:defRPr lang="de-DE" sz="1400" b="1" i="0" kern="1200" cap="all" baseline="0" dirty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 dirty="0"/>
              <a:t>Überschrift bearbeiten</a:t>
            </a:r>
          </a:p>
        </p:txBody>
      </p:sp>
      <p:sp>
        <p:nvSpPr>
          <p:cNvPr id="41" name="Textplatzhalter 30"/>
          <p:cNvSpPr>
            <a:spLocks noGrp="1"/>
          </p:cNvSpPr>
          <p:nvPr>
            <p:ph type="body" sz="quarter" idx="39"/>
          </p:nvPr>
        </p:nvSpPr>
        <p:spPr>
          <a:xfrm>
            <a:off x="9111488" y="4120968"/>
            <a:ext cx="2411841" cy="1268412"/>
          </a:xfrm>
          <a:prstGeom prst="rect">
            <a:avLst/>
          </a:prstGeom>
        </p:spPr>
        <p:txBody>
          <a:bodyPr/>
          <a:lstStyle>
            <a:lvl1pPr marL="180000" indent="-180000">
              <a:buClr>
                <a:schemeClr val="accent5"/>
              </a:buClr>
              <a:buFont typeface="Arial" panose="020B0604020202020204" pitchFamily="34" charset="0"/>
              <a:buChar char="+"/>
              <a:defRPr lang="de-DE" sz="1000" b="0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9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9812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 userDrawn="1"/>
        </p:nvSpPr>
        <p:spPr bwMode="gray">
          <a:xfrm>
            <a:off x="0" y="0"/>
            <a:ext cx="1219041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13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827356"/>
            <a:ext cx="10822650" cy="4550734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bg1"/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bg1"/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bg1"/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bg1"/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57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zi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0F7BB5B-D823-D649-99F7-0C1B6FAFD9C1}"/>
              </a:ext>
            </a:extLst>
          </p:cNvPr>
          <p:cNvSpPr/>
          <p:nvPr/>
        </p:nvSpPr>
        <p:spPr>
          <a:xfrm>
            <a:off x="700391" y="4368174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DBF499F-EFDD-F746-9787-A79745B72A84}"/>
              </a:ext>
            </a:extLst>
          </p:cNvPr>
          <p:cNvSpPr/>
          <p:nvPr/>
        </p:nvSpPr>
        <p:spPr>
          <a:xfrm>
            <a:off x="6244274" y="2234466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E2DDD86-E1B4-344B-8ED0-922766C2B0E7}"/>
              </a:ext>
            </a:extLst>
          </p:cNvPr>
          <p:cNvSpPr/>
          <p:nvPr/>
        </p:nvSpPr>
        <p:spPr>
          <a:xfrm>
            <a:off x="700391" y="2234466"/>
            <a:ext cx="5251147" cy="1827175"/>
          </a:xfrm>
          <a:prstGeom prst="rect">
            <a:avLst/>
          </a:prstGeom>
          <a:solidFill>
            <a:srgbClr val="E7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6244274" y="4244498"/>
            <a:ext cx="5251147" cy="1950851"/>
            <a:chOff x="6244274" y="3840457"/>
            <a:chExt cx="5251147" cy="1950851"/>
          </a:xfrm>
        </p:grpSpPr>
        <p:sp>
          <p:nvSpPr>
            <p:cNvPr id="19" name="Textplatzhalter 5">
              <a:extLst>
                <a:ext uri="{FF2B5EF4-FFF2-40B4-BE49-F238E27FC236}">
                  <a16:creationId xmlns:a16="http://schemas.microsoft.com/office/drawing/2014/main" id="{ACA625F6-4BC4-1047-9F76-9EB6979298A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394830" y="3840457"/>
              <a:ext cx="2766780" cy="557764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8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1pPr>
              <a:lvl2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4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2pPr>
              <a:lvl3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3pPr>
              <a:lvl4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4pPr>
              <a:lvl5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5pPr>
              <a:lvl6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endParaRPr lang="de-DE" dirty="0">
                <a:latin typeface="HelveticaNeue LT 55 Roman" panose="020B0604020202020204" pitchFamily="34" charset="0"/>
              </a:endParaRPr>
            </a:p>
          </p:txBody>
        </p:sp>
        <p:sp>
          <p:nvSpPr>
            <p:cNvPr id="20" name="Textplatzhalter 5">
              <a:extLst>
                <a:ext uri="{FF2B5EF4-FFF2-40B4-BE49-F238E27FC236}">
                  <a16:creationId xmlns:a16="http://schemas.microsoft.com/office/drawing/2014/main" id="{3A954385-6B43-5F47-BE3C-07A15824F0E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935348" y="4592688"/>
              <a:ext cx="2925179" cy="566066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8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1pPr>
              <a:lvl2pPr marL="0" indent="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FontTx/>
                <a:buNone/>
                <a:defRPr sz="14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2pPr>
              <a:lvl3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3pPr>
              <a:lvl4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4pPr>
              <a:lvl5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b="0" i="0" kern="1200">
                  <a:solidFill>
                    <a:schemeClr val="tx1"/>
                  </a:solidFill>
                  <a:latin typeface="Helvetica Neue Light" panose="02000503000000020004" pitchFamily="2" charset="0"/>
                  <a:ea typeface="Helvetica Neue Light" panose="02000503000000020004" pitchFamily="2" charset="0"/>
                  <a:cs typeface="Helvetica Neue Light" panose="02000503000000020004" pitchFamily="2" charset="0"/>
                </a:defRPr>
              </a:lvl5pPr>
              <a:lvl6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71450" indent="-171450" algn="l" defTabSz="914400" rtl="0" eaLnBrk="1" latinLnBrk="0" hangingPunct="1">
                <a:spcBef>
                  <a:spcPts val="0"/>
                </a:spcBef>
                <a:spcAft>
                  <a:spcPts val="600"/>
                </a:spcAft>
                <a:buClr>
                  <a:schemeClr val="accent2"/>
                </a:buClr>
                <a:buFont typeface="Helvetica 55 Roman" pitchFamily="34" charset="0"/>
                <a:buChar char="+"/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/>
              <a:endParaRPr lang="de-DE" b="1" dirty="0">
                <a:solidFill>
                  <a:srgbClr val="BE0712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81797350-E89B-DC46-A13C-371BC8049398}"/>
                </a:ext>
              </a:extLst>
            </p:cNvPr>
            <p:cNvSpPr/>
            <p:nvPr/>
          </p:nvSpPr>
          <p:spPr>
            <a:xfrm>
              <a:off x="6244274" y="3964133"/>
              <a:ext cx="5251147" cy="1827175"/>
            </a:xfrm>
            <a:prstGeom prst="rect">
              <a:avLst/>
            </a:prstGeom>
            <a:solidFill>
              <a:srgbClr val="E7EC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endParaRPr>
            </a:p>
          </p:txBody>
        </p:sp>
      </p:grpSp>
      <p:sp>
        <p:nvSpPr>
          <p:cNvPr id="26" name="Textplatzhalter 25"/>
          <p:cNvSpPr>
            <a:spLocks noGrp="1"/>
          </p:cNvSpPr>
          <p:nvPr>
            <p:ph type="body" sz="quarter" idx="41"/>
          </p:nvPr>
        </p:nvSpPr>
        <p:spPr>
          <a:xfrm>
            <a:off x="2414763" y="2360427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8" name="Bildplatzhalter 27"/>
          <p:cNvSpPr>
            <a:spLocks noGrp="1"/>
          </p:cNvSpPr>
          <p:nvPr>
            <p:ph type="pic" sz="quarter" idx="42"/>
          </p:nvPr>
        </p:nvSpPr>
        <p:spPr>
          <a:xfrm>
            <a:off x="839788" y="2360613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9" name="Textplatzhalter 25"/>
          <p:cNvSpPr>
            <a:spLocks noGrp="1"/>
          </p:cNvSpPr>
          <p:nvPr>
            <p:ph type="body" sz="quarter" idx="43"/>
          </p:nvPr>
        </p:nvSpPr>
        <p:spPr>
          <a:xfrm>
            <a:off x="7915464" y="2372855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0" name="Bildplatzhalter 27"/>
          <p:cNvSpPr>
            <a:spLocks noGrp="1"/>
          </p:cNvSpPr>
          <p:nvPr>
            <p:ph type="pic" sz="quarter" idx="44"/>
          </p:nvPr>
        </p:nvSpPr>
        <p:spPr>
          <a:xfrm>
            <a:off x="6340489" y="2373041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1" name="Textplatzhalter 25"/>
          <p:cNvSpPr>
            <a:spLocks noGrp="1"/>
          </p:cNvSpPr>
          <p:nvPr>
            <p:ph type="body" sz="quarter" idx="45"/>
          </p:nvPr>
        </p:nvSpPr>
        <p:spPr>
          <a:xfrm>
            <a:off x="2408482" y="4501116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2" name="Bildplatzhalter 27"/>
          <p:cNvSpPr>
            <a:spLocks noGrp="1"/>
          </p:cNvSpPr>
          <p:nvPr>
            <p:ph type="pic" sz="quarter" idx="46"/>
          </p:nvPr>
        </p:nvSpPr>
        <p:spPr>
          <a:xfrm>
            <a:off x="833507" y="4501302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33" name="Textplatzhalter 25"/>
          <p:cNvSpPr>
            <a:spLocks noGrp="1"/>
          </p:cNvSpPr>
          <p:nvPr>
            <p:ph type="body" sz="quarter" idx="47"/>
          </p:nvPr>
        </p:nvSpPr>
        <p:spPr>
          <a:xfrm>
            <a:off x="7915464" y="4501116"/>
            <a:ext cx="3422474" cy="1594995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4" name="Bildplatzhalter 27"/>
          <p:cNvSpPr>
            <a:spLocks noGrp="1"/>
          </p:cNvSpPr>
          <p:nvPr>
            <p:ph type="pic" sz="quarter" idx="48"/>
          </p:nvPr>
        </p:nvSpPr>
        <p:spPr>
          <a:xfrm>
            <a:off x="6340489" y="4501302"/>
            <a:ext cx="1435578" cy="159543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74972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9164195" y="1948655"/>
            <a:ext cx="2330893" cy="4392324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9323462" y="2152559"/>
            <a:ext cx="2025353" cy="4060234"/>
          </a:xfrm>
          <a:prstGeom prst="rect">
            <a:avLst/>
          </a:prstGeom>
        </p:spPr>
        <p:txBody>
          <a:bodyPr anchor="ctr">
            <a:no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700088" y="1948655"/>
            <a:ext cx="8356600" cy="4392324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956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679" y="1934706"/>
            <a:ext cx="2330893" cy="4423365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37488" y="2085174"/>
            <a:ext cx="2093719" cy="414470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1945699"/>
            <a:ext cx="8356600" cy="4412372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10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2) ohn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1948655"/>
            <a:ext cx="8356600" cy="4417961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769122" y="2221907"/>
            <a:ext cx="2006894" cy="348912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 lang="de-DE" sz="240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695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 und Text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1879FFB-18CE-9E46-9D9F-ADC5EC53BAB4}"/>
              </a:ext>
            </a:extLst>
          </p:cNvPr>
          <p:cNvSpPr/>
          <p:nvPr userDrawn="1"/>
        </p:nvSpPr>
        <p:spPr>
          <a:xfrm>
            <a:off x="700679" y="3084029"/>
            <a:ext cx="2330893" cy="3281896"/>
          </a:xfrm>
          <a:prstGeom prst="rect">
            <a:avLst/>
          </a:prstGeom>
          <a:solidFill>
            <a:srgbClr val="E8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15" name="Bildplatzhalter 9"/>
          <p:cNvSpPr>
            <a:spLocks noGrp="1"/>
          </p:cNvSpPr>
          <p:nvPr>
            <p:ph type="pic" sz="quarter" idx="13"/>
          </p:nvPr>
        </p:nvSpPr>
        <p:spPr>
          <a:xfrm>
            <a:off x="3166729" y="3084029"/>
            <a:ext cx="8356600" cy="3281896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 LT 55 Roman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57BD1768-6B8A-7743-BC7E-92769D39B9C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00679" y="1904735"/>
            <a:ext cx="10822651" cy="103501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2pPr>
            <a:lvl4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4pPr>
            <a:lvl5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5pPr>
            <a:lvl8pPr>
              <a:defRPr b="0" i="0">
                <a:solidFill>
                  <a:schemeClr val="tx1"/>
                </a:solidFill>
                <a:latin typeface="Helvetica Neue LT 55 Roman" panose="020B0604020202020204" pitchFamily="34" charset="0"/>
                <a:ea typeface="Helvetica Neue Light" panose="02000503000000020004" pitchFamily="2" charset="0"/>
                <a:cs typeface="Helvetica Neue LT 55 Roman" panose="020B0604020202020204" pitchFamily="34" charset="0"/>
              </a:defRPr>
            </a:lvl8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0" name="Textplatzhalter 12"/>
          <p:cNvSpPr>
            <a:spLocks noGrp="1"/>
          </p:cNvSpPr>
          <p:nvPr>
            <p:ph type="body" sz="quarter" idx="14"/>
          </p:nvPr>
        </p:nvSpPr>
        <p:spPr>
          <a:xfrm>
            <a:off x="863126" y="3273906"/>
            <a:ext cx="2033898" cy="296452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Arial" panose="020B0604020202020204" pitchFamily="34" charset="0"/>
              <a:buChar char="•"/>
              <a:tabLst/>
              <a:defRPr lang="de-DE" sz="2000" b="0" i="0" kern="1200" dirty="0" smtClean="0">
                <a:solidFill>
                  <a:srgbClr val="22293A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00"/>
              </a:spcAft>
              <a:buClr>
                <a:schemeClr val="accent5"/>
              </a:buClr>
              <a:buSzTx/>
              <a:buFont typeface="Helvetica 55 Roman" pitchFamily="34" charset="0"/>
              <a:buChar char="+"/>
              <a:tabLst/>
              <a:defRPr/>
            </a:pPr>
            <a:r>
              <a:rPr lang="de-DE"/>
              <a:t>Mastertextformat bearbeiten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2" name="Textplatzhalter 2"/>
          <p:cNvSpPr>
            <a:spLocks noGrp="1"/>
          </p:cNvSpPr>
          <p:nvPr>
            <p:ph type="body" sz="quarter" idx="40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522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ied &amp; Fr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331" y="-109"/>
            <a:ext cx="6164081" cy="430322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999525" y="4140787"/>
            <a:ext cx="9118599" cy="1877736"/>
          </a:xfrm>
          <a:prstGeom prst="rect">
            <a:avLst/>
          </a:prstGeom>
        </p:spPr>
        <p:txBody>
          <a:bodyPr/>
          <a:lstStyle>
            <a:lvl1pPr algn="ctr">
              <a:defRPr sz="48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999524" y="1511517"/>
            <a:ext cx="9118600" cy="182223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spcAft>
                <a:spcPts val="0"/>
              </a:spcAft>
              <a:buNone/>
              <a:defRPr sz="3200" b="1" i="0" cap="all" baseline="0">
                <a:solidFill>
                  <a:schemeClr val="tx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de-DE" dirty="0"/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25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1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gray">
          <a:xfrm>
            <a:off x="0" y="-109"/>
            <a:ext cx="12190414" cy="6868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590800"/>
            <a:ext cx="7620000" cy="4267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 bwMode="gray">
          <a:xfrm>
            <a:off x="837010" y="1956627"/>
            <a:ext cx="10798968" cy="1105548"/>
          </a:xfrm>
          <a:prstGeom prst="rect">
            <a:avLst/>
          </a:prstGeom>
        </p:spPr>
        <p:txBody>
          <a:bodyPr/>
          <a:lstStyle>
            <a:lvl1pPr algn="ctr">
              <a:defRPr sz="4000" b="1" i="0" cap="none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Ich freue mich von Ihnen zu hören!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2771527" y="3331758"/>
            <a:ext cx="6325790" cy="1341782"/>
          </a:xfrm>
          <a:prstGeom prst="rect">
            <a:avLst/>
          </a:prstGeom>
        </p:spPr>
        <p:txBody>
          <a:bodyPr anchor="t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E-Mail</a:t>
            </a:r>
          </a:p>
          <a:p>
            <a:pPr lvl="0"/>
            <a:r>
              <a:rPr lang="de-DE" dirty="0"/>
              <a:t>Telefon</a:t>
            </a:r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8578246" y="3300525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4" name="Textplatzhalter 2"/>
          <p:cNvSpPr>
            <a:spLocks noGrp="1"/>
          </p:cNvSpPr>
          <p:nvPr>
            <p:ph type="body" sz="quarter" idx="44" hasCustomPrompt="1"/>
          </p:nvPr>
        </p:nvSpPr>
        <p:spPr>
          <a:xfrm>
            <a:off x="-2197" y="6195593"/>
            <a:ext cx="12190413" cy="371196"/>
          </a:xfrm>
          <a:solidFill>
            <a:srgbClr val="F2F2F2">
              <a:alpha val="54902"/>
            </a:srgbClr>
          </a:solidFill>
        </p:spPr>
        <p:txBody>
          <a:bodyPr>
            <a:noAutofit/>
          </a:bodyPr>
          <a:lstStyle>
            <a:lvl1pPr algn="ctr">
              <a:defRPr sz="2000" baseline="0">
                <a:solidFill>
                  <a:schemeClr val="tx1"/>
                </a:solidFill>
              </a:defRPr>
            </a:lvl1pPr>
          </a:lstStyle>
          <a:p>
            <a:r>
              <a:rPr lang="de-DE" b="0" dirty="0" err="1"/>
              <a:t>nexwebinare</a:t>
            </a:r>
            <a:r>
              <a:rPr lang="de-DE" b="0" dirty="0"/>
              <a:t> – digital. kostenlos. ortsunabhängig: www.nexwebinare.ch</a:t>
            </a:r>
          </a:p>
        </p:txBody>
      </p: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51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>
            <a:lvl1pPr>
              <a:defRPr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0714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 bwMode="gray">
          <a:xfrm>
            <a:off x="0" y="0"/>
            <a:ext cx="122031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200" dirty="0" err="1">
              <a:solidFill>
                <a:schemeClr val="bg1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616AFAF-B0EB-554C-B19E-945C6F67CDD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 rot="12233089">
            <a:off x="2881959" y="-1418185"/>
            <a:ext cx="10746856" cy="787295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gray">
          <a:xfrm>
            <a:off x="693738" y="3439768"/>
            <a:ext cx="10798968" cy="1431923"/>
          </a:xfrm>
        </p:spPr>
        <p:txBody>
          <a:bodyPr/>
          <a:lstStyle>
            <a:lvl1pPr algn="ctr">
              <a:defRPr sz="4800" b="1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gray">
          <a:xfrm>
            <a:off x="693738" y="1855688"/>
            <a:ext cx="10801350" cy="1341782"/>
          </a:xfrm>
          <a:prstGeom prst="rect">
            <a:avLst/>
          </a:prstGeom>
        </p:spPr>
        <p:txBody>
          <a:bodyPr anchor="b"/>
          <a:lstStyle>
            <a:lvl1pPr marL="0" indent="0" algn="ctr">
              <a:spcAft>
                <a:spcPts val="0"/>
              </a:spcAft>
              <a:buNone/>
              <a:defRPr sz="2800" b="0" i="0" cap="all" baseline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  <a:lvl2pPr marL="0" indent="0" algn="ctr">
              <a:buNone/>
              <a:defRPr sz="2800" cap="all" baseline="0">
                <a:solidFill>
                  <a:schemeClr val="bg1"/>
                </a:solidFill>
              </a:defRPr>
            </a:lvl2pPr>
            <a:lvl3pPr marL="0" indent="0" algn="ctr">
              <a:buNone/>
              <a:defRPr sz="2800" cap="all" baseline="0">
                <a:solidFill>
                  <a:schemeClr val="bg1"/>
                </a:solidFill>
              </a:defRPr>
            </a:lvl3pPr>
            <a:lvl4pPr marL="0" indent="0" algn="ctr">
              <a:buNone/>
              <a:defRPr sz="2800" cap="all" baseline="0">
                <a:solidFill>
                  <a:schemeClr val="bg1"/>
                </a:solidFill>
              </a:defRPr>
            </a:lvl4pPr>
            <a:lvl5pPr marL="0" indent="0" algn="ctr">
              <a:buNone/>
              <a:defRPr sz="2800" cap="all" baseline="0">
                <a:solidFill>
                  <a:schemeClr val="bg1"/>
                </a:solidFill>
              </a:defRPr>
            </a:lvl5pPr>
            <a:lvl6pPr marL="0" indent="0" algn="ctr">
              <a:buNone/>
              <a:defRPr sz="2800" cap="all" baseline="0">
                <a:solidFill>
                  <a:schemeClr val="bg1"/>
                </a:solidFill>
              </a:defRPr>
            </a:lvl6pPr>
            <a:lvl7pPr marL="0" indent="0" algn="ctr">
              <a:buNone/>
              <a:defRPr sz="2800" cap="all" baseline="0">
                <a:solidFill>
                  <a:schemeClr val="bg1"/>
                </a:solidFill>
              </a:defRPr>
            </a:lvl7pPr>
            <a:lvl8pPr marL="0" indent="0" algn="ctr">
              <a:buNone/>
              <a:defRPr sz="2800" cap="all" baseline="0">
                <a:solidFill>
                  <a:schemeClr val="bg1"/>
                </a:solidFill>
              </a:defRPr>
            </a:lvl8pPr>
            <a:lvl9pPr marL="0" indent="0" algn="ctr">
              <a:buNone/>
              <a:defRPr sz="2800" cap="all" baseline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Formatvorlage des Untertitelmasters durch Klicken bearbeiten</a:t>
            </a:r>
            <a:endParaRPr lang="de-DE" dirty="0"/>
          </a:p>
        </p:txBody>
      </p:sp>
      <p:cxnSp>
        <p:nvCxnSpPr>
          <p:cNvPr id="26" name="Gerade Verbindung 25"/>
          <p:cNvCxnSpPr/>
          <p:nvPr/>
        </p:nvCxnSpPr>
        <p:spPr bwMode="gray">
          <a:xfrm>
            <a:off x="692150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 bwMode="gray">
          <a:xfrm>
            <a:off x="11492706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gray">
          <a:xfrm>
            <a:off x="594995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 bwMode="gray">
          <a:xfrm>
            <a:off x="6236494" y="-81072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75885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6093010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0,40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CF2FAD9-2B09-4DB8-8125-BF997C92CF26}"/>
              </a:ext>
            </a:extLst>
          </p:cNvPr>
          <p:cNvSpPr/>
          <p:nvPr/>
        </p:nvSpPr>
        <p:spPr bwMode="gray">
          <a:xfrm>
            <a:off x="11325412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15,00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524856" y="-28765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15,0</a:t>
            </a:r>
            <a:r>
              <a:rPr lang="de-DE" altLang="zh-CN" sz="900" dirty="0">
                <a:solidFill>
                  <a:schemeClr val="tx1"/>
                </a:solidFill>
                <a:latin typeface="HelveticaNeue LT 55 Roman" panose="020B0604020202020204" pitchFamily="34" charset="0"/>
              </a:rPr>
              <a:t>0</a:t>
            </a:r>
            <a:endParaRPr lang="de-DE" sz="900" dirty="0">
              <a:solidFill>
                <a:schemeClr val="tx1"/>
              </a:solidFill>
              <a:latin typeface="HelveticaNeue LT 55 Roman" panose="020B0604020202020204" pitchFamily="34" charset="0"/>
            </a:endParaRPr>
          </a:p>
        </p:txBody>
      </p:sp>
      <p:cxnSp>
        <p:nvCxnSpPr>
          <p:cNvPr id="34" name="Gerade Verbindung 33"/>
          <p:cNvCxnSpPr/>
          <p:nvPr/>
        </p:nvCxnSpPr>
        <p:spPr bwMode="gray">
          <a:xfrm rot="16200000">
            <a:off x="-40483" y="15424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 bwMode="gray">
          <a:xfrm rot="16200000">
            <a:off x="-40483" y="1781401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 bwMode="gray">
          <a:xfrm rot="16200000">
            <a:off x="-40483" y="6269273"/>
            <a:ext cx="0" cy="80963"/>
          </a:xfrm>
          <a:prstGeom prst="line">
            <a:avLst/>
          </a:prstGeom>
          <a:ln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eck 36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5115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5,12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1750445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900" dirty="0">
                <a:solidFill>
                  <a:schemeClr val="tx2"/>
                </a:solidFill>
                <a:latin typeface="HelveticaNeue LT 55 Roman" panose="020B0604020202020204" pitchFamily="34" charset="0"/>
              </a:rPr>
              <a:t>4,47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BC2FAB8-A861-40E3-80FF-89F1683986B8}"/>
              </a:ext>
            </a:extLst>
          </p:cNvPr>
          <p:cNvSpPr/>
          <p:nvPr/>
        </p:nvSpPr>
        <p:spPr bwMode="gray">
          <a:xfrm>
            <a:off x="-453651" y="6238317"/>
            <a:ext cx="334588" cy="1428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de-DE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8</a:t>
            </a:r>
            <a:r>
              <a:rPr lang="de-DE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,</a:t>
            </a:r>
            <a:r>
              <a:rPr lang="de-DE" altLang="zh-CN" sz="900">
                <a:solidFill>
                  <a:schemeClr val="tx2"/>
                </a:solidFill>
                <a:latin typeface="HelveticaNeue LT 55 Roman" panose="020B0604020202020204" pitchFamily="34" charset="0"/>
              </a:rPr>
              <a:t>00</a:t>
            </a:r>
            <a:endParaRPr lang="de-DE" sz="900" dirty="0">
              <a:solidFill>
                <a:schemeClr val="tx2"/>
              </a:solidFill>
              <a:latin typeface="HelveticaNeue LT 55 Roman" panose="020B0604020202020204" pitchFamily="34" charset="0"/>
            </a:endParaRP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5E75A0A1-33B2-DB49-B757-35B86E1F9E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9995913" y="342554"/>
            <a:ext cx="1496794" cy="241983"/>
          </a:xfrm>
          <a:prstGeom prst="rect">
            <a:avLst/>
          </a:prstGeom>
        </p:spPr>
      </p:pic>
      <p:cxnSp>
        <p:nvCxnSpPr>
          <p:cNvPr id="15" name="Gerade Verbindung 14">
            <a:extLst>
              <a:ext uri="{FF2B5EF4-FFF2-40B4-BE49-F238E27FC236}">
                <a16:creationId xmlns:a16="http://schemas.microsoft.com/office/drawing/2014/main" id="{5719CF6C-4682-F948-B696-543BB08E0452}"/>
              </a:ext>
            </a:extLst>
          </p:cNvPr>
          <p:cNvCxnSpPr/>
          <p:nvPr/>
        </p:nvCxnSpPr>
        <p:spPr bwMode="gray">
          <a:xfrm>
            <a:off x="0" y="6601171"/>
            <a:ext cx="12190413" cy="0"/>
          </a:xfrm>
          <a:prstGeom prst="line">
            <a:avLst/>
          </a:prstGeom>
          <a:ln w="19050">
            <a:solidFill>
              <a:srgbClr val="B61D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80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41" hasCustomPrompt="1"/>
          </p:nvPr>
        </p:nvSpPr>
        <p:spPr>
          <a:xfrm>
            <a:off x="1050673" y="1781905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700679" y="4146316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3671933" y="2773419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3321939" y="5137830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6567693" y="2312214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6217699" y="4676625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6" name="Bildplatzhalter 2"/>
          <p:cNvSpPr>
            <a:spLocks noGrp="1"/>
          </p:cNvSpPr>
          <p:nvPr>
            <p:ph type="pic" sz="quarter" idx="47" hasCustomPrompt="1"/>
          </p:nvPr>
        </p:nvSpPr>
        <p:spPr>
          <a:xfrm>
            <a:off x="9166979" y="3227904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7" name="Textplatzhalter 3"/>
          <p:cNvSpPr>
            <a:spLocks noGrp="1"/>
          </p:cNvSpPr>
          <p:nvPr>
            <p:ph type="body" sz="quarter" idx="48" hasCustomPrompt="1"/>
          </p:nvPr>
        </p:nvSpPr>
        <p:spPr>
          <a:xfrm>
            <a:off x="8816985" y="5592315"/>
            <a:ext cx="2878867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8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rafik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41" hasCustomPrompt="1"/>
          </p:nvPr>
        </p:nvSpPr>
        <p:spPr>
          <a:xfrm>
            <a:off x="1526772" y="2896751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42" hasCustomPrompt="1"/>
          </p:nvPr>
        </p:nvSpPr>
        <p:spPr>
          <a:xfrm>
            <a:off x="1120278" y="5248879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5165875" y="2346247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4759381" y="4698375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8786325" y="2896751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8379831" y="5248879"/>
            <a:ext cx="2981579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6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t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"/>
            <a:ext cx="12199938" cy="6864079"/>
          </a:xfrm>
          <a:prstGeom prst="rect">
            <a:avLst/>
          </a:prstGeom>
        </p:spPr>
      </p:pic>
      <p:sp>
        <p:nvSpPr>
          <p:cNvPr id="20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solidFill>
                  <a:schemeClr val="bg1"/>
                </a:solidFill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 dirty="0"/>
              <a:t>Es begrüßen Sie heute</a:t>
            </a: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bg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7" name="Bildplatzhalter 2"/>
          <p:cNvSpPr>
            <a:spLocks noGrp="1"/>
          </p:cNvSpPr>
          <p:nvPr>
            <p:ph type="pic" sz="quarter" idx="43" hasCustomPrompt="1"/>
          </p:nvPr>
        </p:nvSpPr>
        <p:spPr>
          <a:xfrm>
            <a:off x="2993113" y="2335457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18" name="Textplatzhalter 3"/>
          <p:cNvSpPr>
            <a:spLocks noGrp="1"/>
          </p:cNvSpPr>
          <p:nvPr>
            <p:ph type="body" sz="quarter" idx="44" hasCustomPrompt="1"/>
          </p:nvPr>
        </p:nvSpPr>
        <p:spPr>
          <a:xfrm>
            <a:off x="2552700" y="4659721"/>
            <a:ext cx="3217692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45" hasCustomPrompt="1"/>
          </p:nvPr>
        </p:nvSpPr>
        <p:spPr>
          <a:xfrm>
            <a:off x="6904712" y="2351600"/>
            <a:ext cx="2170959" cy="2154799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none"/>
        </p:style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Foto durch Klicken auf Symbol hinzufügen</a:t>
            </a:r>
          </a:p>
        </p:txBody>
      </p:sp>
      <p:sp>
        <p:nvSpPr>
          <p:cNvPr id="25" name="Textplatzhalter 3"/>
          <p:cNvSpPr>
            <a:spLocks noGrp="1"/>
          </p:cNvSpPr>
          <p:nvPr>
            <p:ph type="body" sz="quarter" idx="46" hasCustomPrompt="1"/>
          </p:nvPr>
        </p:nvSpPr>
        <p:spPr>
          <a:xfrm>
            <a:off x="6464299" y="4659721"/>
            <a:ext cx="3217692" cy="785471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Vorname Name</a:t>
            </a:r>
          </a:p>
          <a:p>
            <a:pPr lvl="0"/>
            <a:r>
              <a:rPr lang="de-DE" dirty="0"/>
              <a:t>Funktion</a:t>
            </a: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227" y="353638"/>
            <a:ext cx="2349733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14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86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7"/>
          </p:nvPr>
        </p:nvSpPr>
        <p:spPr>
          <a:xfrm>
            <a:off x="940526" y="2728632"/>
            <a:ext cx="1733005" cy="2516777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807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9" name="Inhaltsplatzhalter 4"/>
          <p:cNvSpPr>
            <a:spLocks noGrp="1"/>
          </p:cNvSpPr>
          <p:nvPr>
            <p:ph sz="quarter" idx="15" hasCustomPrompt="1"/>
          </p:nvPr>
        </p:nvSpPr>
        <p:spPr>
          <a:xfrm>
            <a:off x="700679" y="1919416"/>
            <a:ext cx="10822650" cy="4458674"/>
          </a:xfrm>
        </p:spPr>
        <p:txBody>
          <a:bodyPr/>
          <a:lstStyle>
            <a:lvl1pPr marL="342900" indent="-3429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742950" indent="-28575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2pPr>
            <a:lvl3pPr marL="11430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3pPr>
            <a:lvl4pPr marL="16002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4pPr>
            <a:lvl5pPr marL="2057400" indent="-228600">
              <a:buClr>
                <a:schemeClr val="accent5"/>
              </a:buClr>
              <a:buFont typeface="HelveticaNeue LT 43 LightEx" panose="020B0503020202020204" pitchFamily="34" charset="0"/>
              <a:buChar char="+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de-DE" noProof="0" dirty="0"/>
              <a:t>Aufzählung Ebene 1</a:t>
            </a:r>
          </a:p>
          <a:p>
            <a:pPr lvl="1"/>
            <a:r>
              <a:rPr lang="de-DE" noProof="0" dirty="0"/>
              <a:t>Aufzählung Ebene 2</a:t>
            </a:r>
          </a:p>
          <a:p>
            <a:pPr lvl="2"/>
            <a:r>
              <a:rPr lang="de-DE" noProof="0" dirty="0"/>
              <a:t>Aufzählung Ebene 3</a:t>
            </a:r>
          </a:p>
          <a:p>
            <a:pPr lvl="3"/>
            <a:r>
              <a:rPr lang="de-DE" noProof="0" dirty="0"/>
              <a:t>Aufzählung Ebene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326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Folie für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 bwMode="gray">
          <a:xfrm>
            <a:off x="700679" y="673096"/>
            <a:ext cx="10822650" cy="504916"/>
          </a:xfrm>
          <a:prstGeom prst="rect">
            <a:avLst/>
          </a:prstGeom>
        </p:spPr>
        <p:txBody>
          <a:bodyPr/>
          <a:lstStyle>
            <a:lvl1pPr>
              <a:defRPr sz="3600" b="1" i="0">
                <a:latin typeface="HelveticaNeue LT 55 Roman" panose="020B0604020202020204" pitchFamily="34" charset="0"/>
                <a:ea typeface="HelveticaNeue LT 55 Roman" panose="020B0604020202020204" pitchFamily="34" charset="0"/>
                <a:cs typeface="HelveticaNeue LT 55 Roman" panose="020B0604020202020204" pitchFamily="34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6"/>
          </p:nvPr>
        </p:nvSpPr>
        <p:spPr>
          <a:xfrm>
            <a:off x="700088" y="1186163"/>
            <a:ext cx="10823575" cy="395288"/>
          </a:xfrm>
        </p:spPr>
        <p:txBody>
          <a:bodyPr>
            <a:noAutofit/>
          </a:bodyPr>
          <a:lstStyle>
            <a:lvl1pPr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5447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llfächiges hell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0413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27198" y="3791808"/>
            <a:ext cx="5553064" cy="1865327"/>
          </a:xfrm>
          <a:prstGeom prst="rect">
            <a:avLst/>
          </a:prstGeom>
          <a:solidFill>
            <a:schemeClr val="accent1"/>
          </a:solidFill>
        </p:spPr>
        <p:txBody>
          <a:bodyPr lIns="180000" tIns="180000" rIns="180000" bIns="180000" anchor="ctr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91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20574"/>
            <a:ext cx="1889924" cy="2237426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gray">
          <a:xfrm>
            <a:off x="11337938" y="6657484"/>
            <a:ext cx="201446" cy="115561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800" b="0" i="0">
                <a:solidFill>
                  <a:schemeClr val="tx1"/>
                </a:solidFill>
                <a:latin typeface="HelveticaNeue LT 55 Roman" panose="020B0604020202020204" pitchFamily="34" charset="0"/>
              </a:defRPr>
            </a:lvl1pPr>
            <a:lvl2pPr marL="0" indent="0" algn="r">
              <a:defRPr sz="800">
                <a:solidFill>
                  <a:schemeClr val="tx1"/>
                </a:solidFill>
              </a:defRPr>
            </a:lvl2pPr>
            <a:lvl3pPr marL="0" indent="0" algn="r">
              <a:defRPr sz="800">
                <a:solidFill>
                  <a:schemeClr val="tx1"/>
                </a:solidFill>
              </a:defRPr>
            </a:lvl3pPr>
            <a:lvl4pPr marL="0" indent="0" algn="r">
              <a:defRPr sz="800">
                <a:solidFill>
                  <a:schemeClr val="tx1"/>
                </a:solidFill>
              </a:defRPr>
            </a:lvl4pPr>
            <a:lvl5pPr marL="0" indent="0" algn="r">
              <a:defRPr sz="800">
                <a:solidFill>
                  <a:schemeClr val="tx1"/>
                </a:solidFill>
              </a:defRPr>
            </a:lvl5pPr>
            <a:lvl6pPr marL="0" indent="0" algn="r">
              <a:defRPr sz="800">
                <a:solidFill>
                  <a:schemeClr val="tx1"/>
                </a:solidFill>
              </a:defRPr>
            </a:lvl6pPr>
            <a:lvl7pPr marL="0" indent="0" algn="r">
              <a:defRPr sz="800"/>
            </a:lvl7pPr>
            <a:lvl8pPr marL="0" indent="0" algn="r">
              <a:defRPr sz="800"/>
            </a:lvl8pPr>
            <a:lvl9pPr marL="0" indent="0" algn="r">
              <a:defRPr sz="800">
                <a:solidFill>
                  <a:schemeClr val="tx1"/>
                </a:solidFill>
              </a:defRPr>
            </a:lvl9pPr>
          </a:lstStyle>
          <a:p>
            <a:fld id="{DB93E0DE-DE9E-43E9-A4D3-85B06637B40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feld 6"/>
          <p:cNvSpPr txBox="1"/>
          <p:nvPr userDrawn="1"/>
        </p:nvSpPr>
        <p:spPr bwMode="gray">
          <a:xfrm>
            <a:off x="389299" y="1822532"/>
            <a:ext cx="6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de-DE" sz="12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idx="1"/>
          </p:nvPr>
        </p:nvSpPr>
        <p:spPr>
          <a:xfrm>
            <a:off x="702000" y="1821600"/>
            <a:ext cx="10821600" cy="454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2275" y="353638"/>
            <a:ext cx="2379638" cy="2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8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9" r:id="rId2"/>
    <p:sldLayoutId id="2147483755" r:id="rId3"/>
    <p:sldLayoutId id="2147483764" r:id="rId4"/>
    <p:sldLayoutId id="2147483763" r:id="rId5"/>
    <p:sldLayoutId id="2147483767" r:id="rId6"/>
    <p:sldLayoutId id="2147483740" r:id="rId7"/>
    <p:sldLayoutId id="2147483760" r:id="rId8"/>
    <p:sldLayoutId id="2147483759" r:id="rId9"/>
    <p:sldLayoutId id="2147483761" r:id="rId10"/>
    <p:sldLayoutId id="2147483736" r:id="rId11"/>
    <p:sldLayoutId id="2147483737" r:id="rId12"/>
    <p:sldLayoutId id="2147483758" r:id="rId13"/>
    <p:sldLayoutId id="2147483738" r:id="rId14"/>
    <p:sldLayoutId id="2147483756" r:id="rId15"/>
    <p:sldLayoutId id="2147483757" r:id="rId16"/>
    <p:sldLayoutId id="2147483745" r:id="rId17"/>
    <p:sldLayoutId id="2147483752" r:id="rId18"/>
    <p:sldLayoutId id="2147483746" r:id="rId19"/>
    <p:sldLayoutId id="2147483762" r:id="rId20"/>
    <p:sldLayoutId id="2147483747" r:id="rId21"/>
    <p:sldLayoutId id="2147483748" r:id="rId22"/>
    <p:sldLayoutId id="2147483751" r:id="rId23"/>
    <p:sldLayoutId id="2147483750" r:id="rId24"/>
    <p:sldLayoutId id="2147483765" r:id="rId25"/>
    <p:sldLayoutId id="2147483766" r:id="rId26"/>
    <p:sldLayoutId id="2147483769" r:id="rId27"/>
    <p:sldLayoutId id="2147483770" r:id="rId2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Tx/>
        <a:buNone/>
        <a:defRPr sz="14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2pPr>
      <a:lvl3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3pPr>
      <a:lvl4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4pPr>
      <a:lvl5pPr marL="271463" indent="-271463" algn="l" defTabSz="914400" rtl="0" eaLnBrk="1" latinLnBrk="0" hangingPunct="1">
        <a:spcBef>
          <a:spcPts val="0"/>
        </a:spcBef>
        <a:spcAft>
          <a:spcPts val="600"/>
        </a:spcAft>
        <a:buClr>
          <a:schemeClr val="accent5"/>
        </a:buClr>
        <a:buFont typeface="Helvetica 55 Roman" pitchFamily="34" charset="0"/>
        <a:buChar char="+"/>
        <a:defRPr sz="1800" b="0" i="0" kern="1200">
          <a:solidFill>
            <a:schemeClr val="tx1"/>
          </a:solidFill>
          <a:latin typeface="HelveticaNeue LT 55 Roman" panose="020B0604020202020204" pitchFamily="34" charset="0"/>
          <a:ea typeface="HelveticaNeue LT 55 Roman" panose="020B0604020202020204" pitchFamily="34" charset="0"/>
          <a:cs typeface="HelveticaNeue LT 55 Roman" panose="020B0604020202020204" pitchFamily="34" charset="0"/>
        </a:defRPr>
      </a:lvl5pPr>
      <a:lvl6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71450" indent="-171450" algn="l" defTabSz="914400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Helvetica 55 Roman" pitchFamily="34" charset="0"/>
        <a:buChar char="+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pos="3929" userDrawn="1">
          <p15:clr>
            <a:srgbClr val="F26B43"/>
          </p15:clr>
        </p15:guide>
        <p15:guide id="6" pos="7241" userDrawn="1">
          <p15:clr>
            <a:srgbClr val="F26B43"/>
          </p15:clr>
        </p15:guide>
        <p15:guide id="8" orient="horz" pos="3975" userDrawn="1">
          <p15:clr>
            <a:srgbClr val="F26B43"/>
          </p15:clr>
        </p15:guide>
        <p15:guide id="9" orient="horz" pos="1146" userDrawn="1">
          <p15:clr>
            <a:srgbClr val="F26B43"/>
          </p15:clr>
        </p15:guide>
        <p15:guide id="10" orient="horz" pos="998" userDrawn="1">
          <p15:clr>
            <a:srgbClr val="F26B43"/>
          </p15:clr>
        </p15:guide>
        <p15:guide id="11" pos="437" userDrawn="1">
          <p15:clr>
            <a:srgbClr val="F26B43"/>
          </p15:clr>
        </p15:guide>
        <p15:guide id="12" pos="37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Releasepräsentation</a:t>
            </a:r>
            <a:r>
              <a:rPr lang="de-DE" dirty="0"/>
              <a:t> 2024.0.1</a:t>
            </a:r>
          </a:p>
        </p:txBody>
      </p:sp>
      <p:sp>
        <p:nvSpPr>
          <p:cNvPr id="13" name="Untertitel 12"/>
          <p:cNvSpPr>
            <a:spLocks noGrp="1"/>
          </p:cNvSpPr>
          <p:nvPr>
            <p:ph type="subTitle" idx="1"/>
          </p:nvPr>
        </p:nvSpPr>
        <p:spPr>
          <a:xfrm>
            <a:off x="181155" y="1311989"/>
            <a:ext cx="11809561" cy="1341782"/>
          </a:xfrm>
        </p:spPr>
        <p:txBody>
          <a:bodyPr>
            <a:normAutofit/>
          </a:bodyPr>
          <a:lstStyle/>
          <a:p>
            <a:r>
              <a:rPr lang="de-DE" sz="3600" dirty="0"/>
              <a:t>Präsentation aus dem </a:t>
            </a:r>
            <a:r>
              <a:rPr lang="de-DE" sz="3600" dirty="0" err="1"/>
              <a:t>ProduktManagement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727765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18D3EBB1-6C5D-909E-7C2E-98CE5DF7B1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145"/>
          <a:stretch/>
        </p:blipFill>
        <p:spPr>
          <a:xfrm>
            <a:off x="6349042" y="1922804"/>
            <a:ext cx="5562099" cy="2756905"/>
          </a:xfrm>
          <a:prstGeom prst="rect">
            <a:avLst/>
          </a:prstGeom>
          <a:noFill/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3448FB-93CD-E29C-F86C-0D212F71122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922804"/>
            <a:ext cx="5562099" cy="415881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de-CH" sz="2400" dirty="0"/>
              <a:t>Auf den Bewohnerstammdaten wird neu die Gültigkeit der Kontaktadresse angezeigt. 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Zudem wurde die Adressanzeige mit</a:t>
            </a:r>
            <a:br>
              <a:rPr lang="de-CH" sz="2400" dirty="0"/>
            </a:br>
            <a:r>
              <a:rPr lang="de-CH" sz="2400" dirty="0"/>
              <a:t>einem Scrollbalken ausgestattet.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Daraus ergeben sich folgende Gültigkeitsangaben auf dem Bewohnerstamm: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C518C4-3160-5A9B-A2EA-FB2A782BD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/>
              <a:t>Bewohnerstamm Gültigkeitsanzeige</a:t>
            </a:r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600F5B-74CD-DBBB-6113-36874E84318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/>
              <a:t>Issue 949762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C546E4-CBBC-B5D6-C71B-E34935DB7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742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C662DD7D-7918-A782-3463-4C17812183F9}"/>
              </a:ext>
            </a:extLst>
          </p:cNvPr>
          <p:cNvGraphicFramePr>
            <a:graphicFrameLocks noGrp="1"/>
          </p:cNvGraphicFramePr>
          <p:nvPr>
            <p:ph sz="quarter" idx="15"/>
            <p:extLst>
              <p:ext uri="{D42A27DB-BD31-4B8C-83A1-F6EECF244321}">
                <p14:modId xmlns:p14="http://schemas.microsoft.com/office/powerpoint/2010/main" val="431706205"/>
              </p:ext>
            </p:extLst>
          </p:nvPr>
        </p:nvGraphicFramePr>
        <p:xfrm>
          <a:off x="700679" y="1929831"/>
          <a:ext cx="10822650" cy="4379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2AC518C4-3160-5A9B-A2EA-FB2A782BD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Bewohnerstamm Gültigkeitsanzeige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600F5B-74CD-DBBB-6113-36874E84318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949762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C546E4-CBBC-B5D6-C71B-E34935DB7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749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E76C373-38DD-A3E9-9C96-AB58127A3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7440" y="2380178"/>
            <a:ext cx="3206018" cy="3986420"/>
          </a:xfrm>
          <a:prstGeom prst="rect">
            <a:avLst/>
          </a:prstGeom>
          <a:noFill/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2380178"/>
            <a:ext cx="6180889" cy="3920705"/>
          </a:xfrm>
        </p:spPr>
        <p:txBody>
          <a:bodyPr>
            <a:normAutofit/>
          </a:bodyPr>
          <a:lstStyle/>
          <a:p>
            <a:r>
              <a:rPr lang="de-CH" sz="2400" dirty="0"/>
              <a:t>Der Quittungsdruck im Kassenbuch und in der Barbetragsverwaltung wurde optimiert, sodass der Quittungsdruck durch das Kontextmenü wiederholt werden kann.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Quittungsdruck Kassenbuch und Barbetragsverwaltung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0679" y="1679158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924815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56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2562044"/>
            <a:ext cx="5250859" cy="3740031"/>
          </a:xfrm>
        </p:spPr>
        <p:txBody>
          <a:bodyPr>
            <a:normAutofit/>
          </a:bodyPr>
          <a:lstStyle/>
          <a:p>
            <a:r>
              <a:rPr lang="de-CH" sz="2400" dirty="0"/>
              <a:t>Der Quittungsdruck im Kassenbuch und in der Barbetragsverwaltung wurde optimiert, sodass der Quittungsdruck standardmässig als aktiv eingestellt werden kann.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Quittungsdruck Kassenbuch und Barbetragsverwaltung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0088" y="1672384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959983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3D51295-18E5-F96E-63B4-30F0D6B71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7079" y="2562044"/>
            <a:ext cx="5816459" cy="2530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040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1048498" cy="4379272"/>
          </a:xfrm>
        </p:spPr>
        <p:txBody>
          <a:bodyPr>
            <a:normAutofit/>
          </a:bodyPr>
          <a:lstStyle/>
          <a:p>
            <a:r>
              <a:rPr lang="de-CH" sz="2400" dirty="0"/>
              <a:t>Die Leistungskatalog-Übersichtsmaske wurde um drei Spalten erweitert:</a:t>
            </a:r>
          </a:p>
          <a:p>
            <a:pPr lvl="1"/>
            <a:r>
              <a:rPr lang="de-CH" sz="2000" dirty="0"/>
              <a:t>EAN/GTIN Nummer</a:t>
            </a:r>
          </a:p>
          <a:p>
            <a:pPr lvl="1"/>
            <a:r>
              <a:rPr lang="de-CH" sz="2000" dirty="0"/>
              <a:t>Pharmacode</a:t>
            </a:r>
          </a:p>
          <a:p>
            <a:pPr lvl="1"/>
            <a:r>
              <a:rPr lang="de-CH" sz="2000" dirty="0"/>
              <a:t>MiGeL Nummer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Leistungskatalog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0088" y="1190983"/>
            <a:ext cx="10823575" cy="39528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970166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92AC36E-B245-F71B-7D48-296488841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8384" y="3753468"/>
            <a:ext cx="7333087" cy="23099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058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Mehrere Sammelkonten / Mahngruppen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Bereits jetzt ist es möglich, pro </a:t>
            </a:r>
            <a:r>
              <a:rPr lang="de-CH" sz="2400" dirty="0" err="1"/>
              <a:t>Zahlerart</a:t>
            </a:r>
            <a:r>
              <a:rPr lang="de-CH" sz="2400" dirty="0"/>
              <a:t> z.B. unterschiedliche Sammelkonten zu haben</a:t>
            </a:r>
          </a:p>
          <a:p>
            <a:r>
              <a:rPr lang="de-CH" sz="2400" dirty="0"/>
              <a:t>Neu wurde die </a:t>
            </a:r>
            <a:r>
              <a:rPr lang="de-CH" sz="2400" dirty="0" err="1"/>
              <a:t>Zahleroption</a:t>
            </a:r>
            <a:r>
              <a:rPr lang="de-CH" sz="2400" dirty="0"/>
              <a:t> in den </a:t>
            </a:r>
            <a:r>
              <a:rPr lang="de-CH" sz="2400" dirty="0" err="1"/>
              <a:t>Debi</a:t>
            </a:r>
            <a:r>
              <a:rPr lang="de-CH" sz="2400" dirty="0"/>
              <a:t>-Konfigurationen um die Spalten Unterbringung und Bewohnerart erweitert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928222	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EADA270-3420-C0FB-CAE7-5C563A0B9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208" y="3889666"/>
            <a:ext cx="7133333" cy="22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81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GeneralCare erneut versenden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Von der CSS wurde gewünscht, dass das GeneralCare nochmal übermittelt werden kann</a:t>
            </a:r>
          </a:p>
          <a:p>
            <a:r>
              <a:rPr lang="de-CH" sz="2400" dirty="0"/>
              <a:t>Über die rechte Maustaste kann ein GeneralCare in den Einstufungen neu nochmal an die Krankenkasse übermittelt werden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980252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16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78AF4B7-04ED-84DF-BFC4-5F848DA22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684" y="3699190"/>
            <a:ext cx="9152381" cy="2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2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rucht, Wand, Person, Im Haus enthält.&#10;&#10;Automatisch generierte Beschreibung">
            <a:extLst>
              <a:ext uri="{FF2B5EF4-FFF2-40B4-BE49-F238E27FC236}">
                <a16:creationId xmlns:a16="http://schemas.microsoft.com/office/drawing/2014/main" id="{84E009DE-B77E-0C28-F7E3-08BBE20F92A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266F0A85-33B9-D6D3-C940-600C83156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NEXUS / HEIM</a:t>
            </a:r>
            <a:br>
              <a:rPr lang="de-DE" dirty="0"/>
            </a:br>
            <a:r>
              <a:rPr lang="de-DE" dirty="0"/>
              <a:t>Korrekturen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77627C-6C95-7355-4474-4D61F434D4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727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B6A1DB-3BBF-1EAB-16FF-4B1C01A8B6F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7" y="1922804"/>
            <a:ext cx="10822651" cy="437807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de-CH" sz="2400" b="1" dirty="0"/>
              <a:t>Ausgangslage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Wenn eine Einstellungskombination für Rundungsleistungen von 0.01 eingerichtet sind, werden diese nicht auf der Rechnung / im XML generiert.</a:t>
            </a:r>
          </a:p>
          <a:p>
            <a:pPr>
              <a:lnSpc>
                <a:spcPct val="90000"/>
              </a:lnSpc>
            </a:pPr>
            <a:r>
              <a:rPr lang="de-CH" sz="2400" dirty="0"/>
              <a:t>Dabei handelt sich um folgende Kombination:</a:t>
            </a:r>
          </a:p>
          <a:p>
            <a:pPr lvl="1">
              <a:lnSpc>
                <a:spcPct val="90000"/>
              </a:lnSpc>
            </a:pPr>
            <a:r>
              <a:rPr lang="de-CH" sz="2000" b="0" i="0" dirty="0">
                <a:effectLst/>
                <a:highlight>
                  <a:srgbClr val="FFFFFF"/>
                </a:highlight>
              </a:rPr>
              <a:t>Optionen -&gt; Bewertung -&gt; Leistungsrundung = 0.01</a:t>
            </a:r>
          </a:p>
          <a:p>
            <a:pPr lvl="1">
              <a:lnSpc>
                <a:spcPct val="90000"/>
              </a:lnSpc>
            </a:pPr>
            <a:r>
              <a:rPr lang="de-CH" sz="2000" b="0" i="0" dirty="0">
                <a:effectLst/>
                <a:highlight>
                  <a:srgbClr val="FFFFFF"/>
                </a:highlight>
              </a:rPr>
              <a:t>Mandant -&gt; Rundungsleistung eingerichtet</a:t>
            </a:r>
          </a:p>
          <a:p>
            <a:pPr marL="0" marR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de-CH" sz="1500" b="1" dirty="0">
              <a:highlight>
                <a:srgbClr val="FFFFFF"/>
              </a:highlight>
            </a:endParaRPr>
          </a:p>
          <a:p>
            <a:pPr marL="0" marR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CH" sz="2400" b="1" i="0" dirty="0">
                <a:effectLst/>
                <a:highlight>
                  <a:srgbClr val="FFFFFF"/>
                </a:highlight>
              </a:rPr>
              <a:t>Korrektur</a:t>
            </a:r>
          </a:p>
          <a:p>
            <a:pPr>
              <a:lnSpc>
                <a:spcPct val="90000"/>
              </a:lnSpc>
              <a:spcAft>
                <a:spcPts val="0"/>
              </a:spcAft>
            </a:pPr>
            <a:r>
              <a:rPr lang="de-CH" sz="2400" b="0" i="0" dirty="0">
                <a:effectLst/>
                <a:highlight>
                  <a:srgbClr val="FFFFFF"/>
                </a:highlight>
              </a:rPr>
              <a:t>Wenn Leistungsrundungen auf 0.01 eingestellt sind und auf dem Mandanten Rundungsleistungen eingerichtet wurden, werden die Rundungsleistungen wieder generiert.</a:t>
            </a:r>
          </a:p>
          <a:p>
            <a:pPr marL="0" marR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de-CH" sz="1500" b="0" i="0" dirty="0">
              <a:effectLst/>
              <a:highlight>
                <a:srgbClr val="FFFFFF"/>
              </a:highlight>
            </a:endParaRPr>
          </a:p>
          <a:p>
            <a:pPr>
              <a:lnSpc>
                <a:spcPct val="90000"/>
              </a:lnSpc>
            </a:pPr>
            <a:endParaRPr lang="de-CH" sz="15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1B88E81-40B8-F92A-83D0-D17E58DD69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Leistungsrundung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CE7DFFC-9144-2ED0-9DE8-F64083819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980491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CBBDEB9-6A78-7BC2-D77D-29B04A20E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88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445D016-5ADE-4DE1-EFD4-D723F5AC7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79" y="673095"/>
            <a:ext cx="10822650" cy="1040973"/>
          </a:xfrm>
        </p:spPr>
        <p:txBody>
          <a:bodyPr/>
          <a:lstStyle/>
          <a:p>
            <a:r>
              <a:rPr lang="de-CH" dirty="0"/>
              <a:t>Ermittlung MiGeL-Code bei Umstufung für eFaktura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8E8B877A-FAB4-0882-640D-838064E7B2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2191108"/>
            <a:ext cx="10822650" cy="41869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400" b="1" dirty="0"/>
              <a:t>Ausgangslage</a:t>
            </a:r>
          </a:p>
          <a:p>
            <a:r>
              <a:rPr lang="de-CH" sz="2400" dirty="0"/>
              <a:t>Wenn ein Bewohner eine Umstufung hatte, konnte in diesem Monat nicht der korrekte Inkontinenzgrad zugeordnet werden. Deshalb konnte der MiGeL-Code für die eFaktura nicht ermittelt werden.</a:t>
            </a:r>
          </a:p>
          <a:p>
            <a:r>
              <a:rPr lang="de-CH" sz="2400" dirty="0"/>
              <a:t>Dies passierte wenn, im Leistungskatalog im Register eFaktura, mehrere Einträge mit unterschiedlichen Inkontinenzgrade erfasst wurden.</a:t>
            </a:r>
          </a:p>
          <a:p>
            <a:pPr marL="0" indent="0">
              <a:buNone/>
            </a:pPr>
            <a:r>
              <a:rPr lang="de-CH" sz="2400" b="1" dirty="0"/>
              <a:t>Korrektur</a:t>
            </a:r>
          </a:p>
          <a:p>
            <a:r>
              <a:rPr lang="de-CH" sz="2400" dirty="0"/>
              <a:t>Mit der Korrektur wird bei Umstufungen wieder der korrekte MiGeL-Code ermittelt.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891B7EE-DD8D-A006-5FB1-5EC0C9DC5F7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15809" y="1714069"/>
            <a:ext cx="10823575" cy="395288"/>
          </a:xfrm>
        </p:spPr>
        <p:txBody>
          <a:bodyPr/>
          <a:lstStyle/>
          <a:p>
            <a:r>
              <a:rPr lang="de-CH" dirty="0" err="1"/>
              <a:t>Issue</a:t>
            </a:r>
            <a:r>
              <a:rPr lang="de-CH" dirty="0"/>
              <a:t> 980546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6103232-50FF-87CB-03DD-F2794C38D2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64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Hochzeitskleid, Person, Hochzeit enthält.&#10;&#10;Automatisch generierte Beschreibung">
            <a:extLst>
              <a:ext uri="{FF2B5EF4-FFF2-40B4-BE49-F238E27FC236}">
                <a16:creationId xmlns:a16="http://schemas.microsoft.com/office/drawing/2014/main" id="{4E0FE5C5-CABA-C70A-C75F-306FC84549F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7" r="14627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C67483BB-3BF7-39DB-54FE-0218CC72D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SIS+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B977A71-C74D-6D42-3D08-400E0D3275F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550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171316-A24C-6B77-FFAA-A2FA907BA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Barbetragsverwaltung Quittungsdruck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CD5E1F-2EDF-32D5-F927-BEE0D387916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19416"/>
            <a:ext cx="5280243" cy="44586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400" b="1" dirty="0"/>
              <a:t>Ausgangslage</a:t>
            </a:r>
          </a:p>
          <a:p>
            <a:r>
              <a:rPr lang="de-CH" sz="2400" dirty="0"/>
              <a:t>Bei der Barbetragsverwaltung wurde die Belegtextart nicht mehr angezeigt und der falsche Saldo auf dem Quittungsdruck generiert.</a:t>
            </a:r>
          </a:p>
          <a:p>
            <a:pPr marL="0" indent="0">
              <a:buNone/>
            </a:pPr>
            <a:r>
              <a:rPr lang="de-CH" sz="2400" b="1" dirty="0"/>
              <a:t>Korrektur</a:t>
            </a:r>
          </a:p>
          <a:p>
            <a:r>
              <a:rPr lang="de-CH" sz="2400" dirty="0"/>
              <a:t>Neu wird wieder die Belegtextart angezeigt.</a:t>
            </a:r>
          </a:p>
          <a:p>
            <a:r>
              <a:rPr lang="de-CH" sz="2400" dirty="0"/>
              <a:t>Der Saldo entspricht immer dem Betrag vom Feld «neuer Saldo»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DE5C82C-7719-4EDB-7399-470075346BB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Issue 949698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D505F5-2964-D76C-B57B-B4E71551A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535234F-43FA-6565-A5D7-7329F7D8D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034" y="2198767"/>
            <a:ext cx="6125568" cy="325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15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0703442" cy="4379272"/>
          </a:xfrm>
        </p:spPr>
        <p:txBody>
          <a:bodyPr>
            <a:normAutofit/>
          </a:bodyPr>
          <a:lstStyle/>
          <a:p>
            <a:r>
              <a:rPr lang="de-CH" sz="2400" dirty="0"/>
              <a:t>Das Handling der Ansatz-ET wurde angepasst, damit nach Abwesenheit (Ferien oder Spital) und </a:t>
            </a:r>
            <a:r>
              <a:rPr lang="de-CH" sz="2400" dirty="0" err="1"/>
              <a:t>Umbelegung</a:t>
            </a:r>
            <a:r>
              <a:rPr lang="de-CH" sz="2400" dirty="0"/>
              <a:t> die korrekte Zimmerkategorie abgefragt wird.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Bewertung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949188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1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0703442" cy="4379272"/>
          </a:xfrm>
        </p:spPr>
        <p:txBody>
          <a:bodyPr>
            <a:normAutofit/>
          </a:bodyPr>
          <a:lstStyle/>
          <a:p>
            <a:r>
              <a:rPr lang="de-CH" sz="2400" dirty="0"/>
              <a:t>Vorgenommene Änderungen im Register Rechnungen auf dem Bewohner können wieder direkt abgespeichert werden.</a:t>
            </a:r>
          </a:p>
          <a:p>
            <a:r>
              <a:rPr lang="de-CH" sz="2400" dirty="0"/>
              <a:t>Einträge in der Dokumentenverwaltung können wieder ohne Fehlermeldung bearbeitet werden.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Bewohner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980472, 980661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51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dirty="0"/>
              <a:t>eBill Rechnungen werden neu auch mit der </a:t>
            </a:r>
            <a:r>
              <a:rPr lang="de-CH" sz="2400" dirty="0" err="1"/>
              <a:t>Zahlerinformation</a:t>
            </a:r>
            <a:r>
              <a:rPr lang="de-CH" sz="2400" dirty="0"/>
              <a:t> gedruckt.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Fakturierung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980463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23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96B0427-0FC6-6A04-DE4E-BD1AF2E5BF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8985" y="1922804"/>
            <a:ext cx="4236944" cy="4379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959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b="0" i="0" u="none" strike="noStrike" baseline="0" dirty="0"/>
              <a:t>Die Filterung nach Leistungsrolle in der Leistungserfassung wurde erweitert, dass diese für die Erfassung und die bereits erfassten Leistungen greift.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Leistungserfassung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949396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24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538E95D-A73F-34EC-2FBA-EDC6104F9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8525" y="2359966"/>
            <a:ext cx="5250859" cy="3504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4489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9" y="1922804"/>
            <a:ext cx="10822650" cy="4379272"/>
          </a:xfrm>
        </p:spPr>
        <p:txBody>
          <a:bodyPr>
            <a:normAutofit/>
          </a:bodyPr>
          <a:lstStyle/>
          <a:p>
            <a:r>
              <a:rPr lang="de-CH" sz="2400" b="0" i="0" u="none" strike="noStrike" baseline="0" dirty="0"/>
              <a:t>Für Mitglieder- und Spenderrechnungen wird neu</a:t>
            </a:r>
            <a:r>
              <a:rPr lang="de-CH" sz="2400" dirty="0"/>
              <a:t> </a:t>
            </a:r>
            <a:r>
              <a:rPr lang="de-CH" sz="2400" b="0" i="0" u="none" strike="noStrike" baseline="0" dirty="0"/>
              <a:t>die Rechnungs-ET für das Layout geprüft.</a:t>
            </a:r>
          </a:p>
          <a:p>
            <a:r>
              <a:rPr lang="de-CH" sz="2400" b="0" i="0" u="none" strike="noStrike" baseline="0" dirty="0" err="1"/>
              <a:t>Grid</a:t>
            </a:r>
            <a:r>
              <a:rPr lang="de-CH" sz="2400" b="0" i="0" u="none" strike="noStrike" baseline="0" dirty="0"/>
              <a:t>-Einträge für Zahlungseingänge in der Spontanspende werden wieder 1x angezeigt.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Mitglieder / Spenden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928306, 980455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24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8FD22C68-905C-5CBB-D499-388DB8191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2169" y="1922804"/>
            <a:ext cx="5682919" cy="4134323"/>
          </a:xfrm>
          <a:prstGeom prst="rect">
            <a:avLst/>
          </a:prstGeom>
          <a:noFill/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CH" sz="2400" b="0" i="0" u="none" strike="noStrike" baseline="0" dirty="0"/>
              <a:t>Auf der </a:t>
            </a:r>
            <a:r>
              <a:rPr lang="de-CH" sz="2400" b="0" i="0" u="none" strike="noStrike" baseline="0" dirty="0" err="1"/>
              <a:t>Fakturadatenliste</a:t>
            </a:r>
            <a:r>
              <a:rPr lang="de-CH" sz="2400" b="0" i="0" u="none" strike="noStrike" baseline="0" dirty="0"/>
              <a:t> ist neu wieder die Zimmernummer sichtbar.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Reports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949300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13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DAC029-5754-CD17-A024-8DA152D20EC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00678" y="1922805"/>
            <a:ext cx="11091631" cy="1268970"/>
          </a:xfrm>
        </p:spPr>
        <p:txBody>
          <a:bodyPr>
            <a:normAutofit/>
          </a:bodyPr>
          <a:lstStyle/>
          <a:p>
            <a:r>
              <a:rPr lang="de-CH" sz="2400" b="0" i="0" u="none" strike="noStrike" baseline="0" dirty="0"/>
              <a:t>Die Wordsteuerdatei wurde korrigiert, sodass die Spaltentitel immer angezeigt werden und "Bewohner per" auf das Tagesdatum gesetzt wird.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FDDB0D-B8E4-946A-E4F0-A628A2ADA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/>
              <a:t>Wordsteuerdatei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DF26658-4479-8395-A81E-86DA2179341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CH" dirty="0" err="1"/>
              <a:t>Issue</a:t>
            </a:r>
            <a:r>
              <a:rPr lang="de-CH" dirty="0"/>
              <a:t> 980475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E0D466F-27B9-6F6C-8DCF-4648449553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B93E0DE-DE9E-43E9-A4D3-85B06637B40C}" type="slidenum">
              <a:rPr lang="de-DE" smtClean="0"/>
              <a:pPr>
                <a:lnSpc>
                  <a:spcPct val="90000"/>
                </a:lnSpc>
                <a:spcAft>
                  <a:spcPts val="600"/>
                </a:spcAft>
              </a:pPr>
              <a:t>27</a:t>
            </a:fld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0696374-430B-674D-6732-29F080895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306" y="3425484"/>
            <a:ext cx="4198900" cy="137271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61DBEF15-3F1E-6B2B-AFA4-31CCA72D2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875" y="3425484"/>
            <a:ext cx="3456331" cy="3222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15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Licht, Wasser, Blau, Verschwommen enthält.&#10;&#10;Automatisch generierte Beschreibung">
            <a:extLst>
              <a:ext uri="{FF2B5EF4-FFF2-40B4-BE49-F238E27FC236}">
                <a16:creationId xmlns:a16="http://schemas.microsoft.com/office/drawing/2014/main" id="{58AEFC8B-3288-4CD8-0B5B-B147AEBE62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8" r="12358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9628DCB2-E7CE-7201-A2AE-A1F757039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Blick in die Zukunft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91F0E7-1A98-FFC8-B5E4-32711E1B7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86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Roadmap Heim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/>
          </p:nvPr>
        </p:nvSpPr>
        <p:spPr/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90000"/>
              </a:lnSpc>
            </a:pPr>
            <a:r>
              <a:rPr lang="de-DE" dirty="0"/>
              <a:t>Planung 2024 - 2025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t>29</a:t>
            </a:fld>
            <a:endParaRPr lang="de-DE"/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0F6E3A5-B125-0E46-986F-04B7B4BE0CE2}"/>
              </a:ext>
            </a:extLst>
          </p:cNvPr>
          <p:cNvSpPr/>
          <p:nvPr/>
        </p:nvSpPr>
        <p:spPr bwMode="gray">
          <a:xfrm>
            <a:off x="702369" y="2745765"/>
            <a:ext cx="3230439" cy="3513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EE392B52-0269-B24D-8F08-1689D77906E6}"/>
              </a:ext>
            </a:extLst>
          </p:cNvPr>
          <p:cNvSpPr/>
          <p:nvPr/>
        </p:nvSpPr>
        <p:spPr bwMode="gray">
          <a:xfrm>
            <a:off x="702368" y="2051250"/>
            <a:ext cx="3230439" cy="706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</a:endParaRPr>
          </a:p>
        </p:txBody>
      </p:sp>
      <p:sp>
        <p:nvSpPr>
          <p:cNvPr id="40" name="Textplatzhalter 5">
            <a:extLst>
              <a:ext uri="{FF2B5EF4-FFF2-40B4-BE49-F238E27FC236}">
                <a16:creationId xmlns:a16="http://schemas.microsoft.com/office/drawing/2014/main" id="{5B8419EB-0CDB-604D-8333-078D157D121E}"/>
              </a:ext>
            </a:extLst>
          </p:cNvPr>
          <p:cNvSpPr txBox="1">
            <a:spLocks/>
          </p:cNvSpPr>
          <p:nvPr/>
        </p:nvSpPr>
        <p:spPr>
          <a:xfrm>
            <a:off x="702369" y="2051248"/>
            <a:ext cx="3230438" cy="70633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bg1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2024</a:t>
            </a:r>
          </a:p>
        </p:txBody>
      </p:sp>
      <p:sp>
        <p:nvSpPr>
          <p:cNvPr id="41" name="Textplatzhalter 5">
            <a:extLst>
              <a:ext uri="{FF2B5EF4-FFF2-40B4-BE49-F238E27FC236}">
                <a16:creationId xmlns:a16="http://schemas.microsoft.com/office/drawing/2014/main" id="{D3C6A213-4AB1-9440-8E57-E2AC457E81EC}"/>
              </a:ext>
            </a:extLst>
          </p:cNvPr>
          <p:cNvSpPr txBox="1">
            <a:spLocks/>
          </p:cNvSpPr>
          <p:nvPr/>
        </p:nvSpPr>
        <p:spPr>
          <a:xfrm>
            <a:off x="702369" y="2975943"/>
            <a:ext cx="2545574" cy="3052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2" name="Textplatzhalter 5">
            <a:extLst>
              <a:ext uri="{FF2B5EF4-FFF2-40B4-BE49-F238E27FC236}">
                <a16:creationId xmlns:a16="http://schemas.microsoft.com/office/drawing/2014/main" id="{C9D09CC8-5DDE-514D-9B13-B6940622E878}"/>
              </a:ext>
            </a:extLst>
          </p:cNvPr>
          <p:cNvSpPr txBox="1">
            <a:spLocks/>
          </p:cNvSpPr>
          <p:nvPr/>
        </p:nvSpPr>
        <p:spPr>
          <a:xfrm>
            <a:off x="838200" y="2757583"/>
            <a:ext cx="3078080" cy="35132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Modul für Physio- und </a:t>
            </a:r>
            <a:r>
              <a:rPr lang="en-GB" sz="1200" dirty="0" err="1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Ergotherapie</a:t>
            </a:r>
            <a:r>
              <a:rPr lang="en-GB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en-GB" sz="1200" dirty="0" err="1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mit</a:t>
            </a:r>
            <a:r>
              <a:rPr lang="en-GB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easyDOK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solidFill>
                  <a:srgbClr val="00B050"/>
                </a:solidFill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NEXUS Archiv / DMS aus der Cloud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Anbindung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de-CH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SmartLiberty</a:t>
            </a:r>
            <a:endParaRPr lang="de-CH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Anbindung OPAN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Sammelrechnung </a:t>
            </a:r>
            <a:r>
              <a:rPr lang="de-CH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eBill</a:t>
            </a:r>
            <a:endParaRPr lang="de-CH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Batchverarbeitung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Fakturierung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EPD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ja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/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nein-Anzeige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endParaRPr lang="de-CH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90F6E3A5-B125-0E46-986F-04B7B4BE0CE2}"/>
              </a:ext>
            </a:extLst>
          </p:cNvPr>
          <p:cNvSpPr/>
          <p:nvPr/>
        </p:nvSpPr>
        <p:spPr bwMode="gray">
          <a:xfrm>
            <a:off x="4601145" y="2757586"/>
            <a:ext cx="3230439" cy="3513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EE392B52-0269-B24D-8F08-1689D77906E6}"/>
              </a:ext>
            </a:extLst>
          </p:cNvPr>
          <p:cNvSpPr/>
          <p:nvPr/>
        </p:nvSpPr>
        <p:spPr bwMode="gray">
          <a:xfrm>
            <a:off x="4601145" y="2051252"/>
            <a:ext cx="3230439" cy="706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</a:endParaRPr>
          </a:p>
        </p:txBody>
      </p:sp>
      <p:sp>
        <p:nvSpPr>
          <p:cNvPr id="45" name="Textplatzhalter 5">
            <a:extLst>
              <a:ext uri="{FF2B5EF4-FFF2-40B4-BE49-F238E27FC236}">
                <a16:creationId xmlns:a16="http://schemas.microsoft.com/office/drawing/2014/main" id="{5B8419EB-0CDB-604D-8333-078D157D121E}"/>
              </a:ext>
            </a:extLst>
          </p:cNvPr>
          <p:cNvSpPr txBox="1">
            <a:spLocks/>
          </p:cNvSpPr>
          <p:nvPr/>
        </p:nvSpPr>
        <p:spPr>
          <a:xfrm>
            <a:off x="4601146" y="2051250"/>
            <a:ext cx="3230438" cy="70633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bg1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2025</a:t>
            </a:r>
          </a:p>
        </p:txBody>
      </p:sp>
      <p:sp>
        <p:nvSpPr>
          <p:cNvPr id="46" name="Textplatzhalter 5">
            <a:extLst>
              <a:ext uri="{FF2B5EF4-FFF2-40B4-BE49-F238E27FC236}">
                <a16:creationId xmlns:a16="http://schemas.microsoft.com/office/drawing/2014/main" id="{D3C6A213-4AB1-9440-8E57-E2AC457E81EC}"/>
              </a:ext>
            </a:extLst>
          </p:cNvPr>
          <p:cNvSpPr txBox="1">
            <a:spLocks/>
          </p:cNvSpPr>
          <p:nvPr/>
        </p:nvSpPr>
        <p:spPr>
          <a:xfrm>
            <a:off x="4601146" y="2975945"/>
            <a:ext cx="2545574" cy="3052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7" name="Textplatzhalter 5">
            <a:extLst>
              <a:ext uri="{FF2B5EF4-FFF2-40B4-BE49-F238E27FC236}">
                <a16:creationId xmlns:a16="http://schemas.microsoft.com/office/drawing/2014/main" id="{C9D09CC8-5DDE-514D-9B13-B6940622E878}"/>
              </a:ext>
            </a:extLst>
          </p:cNvPr>
          <p:cNvSpPr txBox="1">
            <a:spLocks/>
          </p:cNvSpPr>
          <p:nvPr/>
        </p:nvSpPr>
        <p:spPr>
          <a:xfrm>
            <a:off x="4736977" y="2757585"/>
            <a:ext cx="3159570" cy="35132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Integration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eKogu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von SHIP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Online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Bewohnerportal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Überarbeitung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und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Vereinfachung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Report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Zentraler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Adressstämme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Entwicklung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Auftragsverwaltung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Unterstützung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Bewohnerstammdatenerfassung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marL="0" lvl="3" indent="0">
              <a:lnSpc>
                <a:spcPct val="200000"/>
              </a:lnSpc>
              <a:spcAft>
                <a:spcPts val="300"/>
              </a:spcAft>
              <a:buNone/>
            </a:pP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0F6E3A5-B125-0E46-986F-04B7B4BE0CE2}"/>
              </a:ext>
            </a:extLst>
          </p:cNvPr>
          <p:cNvSpPr/>
          <p:nvPr/>
        </p:nvSpPr>
        <p:spPr bwMode="gray">
          <a:xfrm>
            <a:off x="8499922" y="2757583"/>
            <a:ext cx="3230439" cy="351322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EE392B52-0269-B24D-8F08-1689D77906E6}"/>
              </a:ext>
            </a:extLst>
          </p:cNvPr>
          <p:cNvSpPr/>
          <p:nvPr/>
        </p:nvSpPr>
        <p:spPr bwMode="gray">
          <a:xfrm>
            <a:off x="8499922" y="2051249"/>
            <a:ext cx="3230439" cy="7063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>
              <a:latin typeface="HelveticaNeue LT 55 Roman" panose="020B0604020202020204" pitchFamily="34" charset="0"/>
            </a:endParaRPr>
          </a:p>
        </p:txBody>
      </p:sp>
      <p:sp>
        <p:nvSpPr>
          <p:cNvPr id="50" name="Textplatzhalter 5">
            <a:extLst>
              <a:ext uri="{FF2B5EF4-FFF2-40B4-BE49-F238E27FC236}">
                <a16:creationId xmlns:a16="http://schemas.microsoft.com/office/drawing/2014/main" id="{5B8419EB-0CDB-604D-8333-078D157D121E}"/>
              </a:ext>
            </a:extLst>
          </p:cNvPr>
          <p:cNvSpPr txBox="1">
            <a:spLocks/>
          </p:cNvSpPr>
          <p:nvPr/>
        </p:nvSpPr>
        <p:spPr>
          <a:xfrm>
            <a:off x="8499923" y="2051247"/>
            <a:ext cx="3230438" cy="706335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chemeClr val="bg1"/>
                </a:solidFill>
                <a:latin typeface="HelveticaNeue LT 55 Roman" panose="020B0604020202020204" pitchFamily="34" charset="0"/>
                <a:ea typeface="Helvetica Neue" panose="02000503000000020004" pitchFamily="2" charset="0"/>
                <a:cs typeface="Helvetica Neue" panose="02000503000000020004" pitchFamily="2" charset="0"/>
              </a:rPr>
              <a:t>2026</a:t>
            </a:r>
          </a:p>
        </p:txBody>
      </p:sp>
      <p:sp>
        <p:nvSpPr>
          <p:cNvPr id="51" name="Textplatzhalter 5">
            <a:extLst>
              <a:ext uri="{FF2B5EF4-FFF2-40B4-BE49-F238E27FC236}">
                <a16:creationId xmlns:a16="http://schemas.microsoft.com/office/drawing/2014/main" id="{D3C6A213-4AB1-9440-8E57-E2AC457E81EC}"/>
              </a:ext>
            </a:extLst>
          </p:cNvPr>
          <p:cNvSpPr txBox="1">
            <a:spLocks/>
          </p:cNvSpPr>
          <p:nvPr/>
        </p:nvSpPr>
        <p:spPr>
          <a:xfrm>
            <a:off x="8499923" y="2975942"/>
            <a:ext cx="2545574" cy="305286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2" name="Textplatzhalter 5">
            <a:extLst>
              <a:ext uri="{FF2B5EF4-FFF2-40B4-BE49-F238E27FC236}">
                <a16:creationId xmlns:a16="http://schemas.microsoft.com/office/drawing/2014/main" id="{C9D09CC8-5DDE-514D-9B13-B6940622E878}"/>
              </a:ext>
            </a:extLst>
          </p:cNvPr>
          <p:cNvSpPr txBox="1">
            <a:spLocks/>
          </p:cNvSpPr>
          <p:nvPr/>
        </p:nvSpPr>
        <p:spPr>
          <a:xfrm>
            <a:off x="8635754" y="2757582"/>
            <a:ext cx="2409744" cy="351322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" indent="-17145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Helvetica 55 Roman" pitchFamily="34" charset="0"/>
              <a:buChar char="+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Infoscreen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für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Nexus / Heim</a:t>
            </a: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Überwachung</a:t>
            </a:r>
            <a:r>
              <a:rPr lang="en-GB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 der </a:t>
            </a:r>
            <a:r>
              <a:rPr lang="en-GB" sz="1200" dirty="0" err="1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Kommunikationsschnittstellen</a:t>
            </a:r>
            <a:endParaRPr lang="en-GB" sz="1200" dirty="0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  <a:p>
            <a:pPr lvl="3">
              <a:lnSpc>
                <a:spcPct val="200000"/>
              </a:lnSpc>
              <a:spcAft>
                <a:spcPts val="300"/>
              </a:spcAft>
            </a:pPr>
            <a:r>
              <a:rPr lang="de-CH" sz="1200" dirty="0">
                <a:latin typeface="HelveticaNeue LT 55 Roman" panose="020B0604020202020204" pitchFamily="34" charset="0"/>
                <a:ea typeface="Helvetica Neue Light" panose="02000503000000020004" pitchFamily="2" charset="0"/>
                <a:cs typeface="Helvetica Neue Light" panose="02000503000000020004" pitchFamily="2" charset="0"/>
              </a:rPr>
              <a:t>Entwicklung Lagerverwaltung</a:t>
            </a:r>
          </a:p>
        </p:txBody>
      </p:sp>
      <p:sp>
        <p:nvSpPr>
          <p:cNvPr id="53" name="Richtungspfeil 52"/>
          <p:cNvSpPr/>
          <p:nvPr/>
        </p:nvSpPr>
        <p:spPr bwMode="gray">
          <a:xfrm>
            <a:off x="4068639" y="3081948"/>
            <a:ext cx="461639" cy="2840855"/>
          </a:xfrm>
          <a:prstGeom prst="homePlate">
            <a:avLst>
              <a:gd name="adj" fmla="val 99999"/>
            </a:avLst>
          </a:prstGeom>
          <a:solidFill>
            <a:srgbClr val="F8F9F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 err="1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  <p:sp>
        <p:nvSpPr>
          <p:cNvPr id="54" name="Richtungspfeil 53"/>
          <p:cNvSpPr/>
          <p:nvPr/>
        </p:nvSpPr>
        <p:spPr bwMode="gray">
          <a:xfrm>
            <a:off x="7967415" y="3081947"/>
            <a:ext cx="461639" cy="2840855"/>
          </a:xfrm>
          <a:prstGeom prst="homePlate">
            <a:avLst>
              <a:gd name="adj" fmla="val 99999"/>
            </a:avLst>
          </a:prstGeom>
          <a:solidFill>
            <a:srgbClr val="F8F9F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 err="1">
              <a:latin typeface="HelveticaNeue LT 55 Roman" panose="020B0604020202020204" pitchFamily="34" charset="0"/>
              <a:ea typeface="Helvetica Neue Light" panose="02000503000000020004" pitchFamily="2" charset="0"/>
              <a:cs typeface="Helvetica Neue Light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88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Tastenkombinationen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sz="2400" dirty="0"/>
              <a:t>Für die Funktionen im Heim wurden folgende Tastenkombinationen eingebaut:</a:t>
            </a:r>
          </a:p>
          <a:p>
            <a:pPr lvl="1"/>
            <a:r>
              <a:rPr lang="en-US" sz="2000" dirty="0"/>
              <a:t>CTRL + S: </a:t>
            </a:r>
            <a:r>
              <a:rPr lang="en-US" sz="2000" dirty="0" err="1"/>
              <a:t>Zum</a:t>
            </a:r>
            <a:r>
              <a:rPr lang="en-US" sz="2000" dirty="0"/>
              <a:t> </a:t>
            </a:r>
            <a:r>
              <a:rPr lang="en-US" sz="2000" dirty="0" err="1"/>
              <a:t>Speichern</a:t>
            </a:r>
            <a:r>
              <a:rPr lang="en-US" sz="2000" dirty="0"/>
              <a:t> des </a:t>
            </a:r>
            <a:r>
              <a:rPr lang="en-US" sz="2000" dirty="0" err="1"/>
              <a:t>Datensatzes</a:t>
            </a:r>
            <a:endParaRPr lang="en-US" sz="2000" dirty="0"/>
          </a:p>
          <a:p>
            <a:pPr lvl="1"/>
            <a:r>
              <a:rPr lang="en-US" sz="2000" dirty="0"/>
              <a:t>CTRL + F4: </a:t>
            </a:r>
            <a:r>
              <a:rPr lang="en-US" sz="2000" dirty="0" err="1"/>
              <a:t>Zum</a:t>
            </a:r>
            <a:r>
              <a:rPr lang="en-US" sz="2000" dirty="0"/>
              <a:t> </a:t>
            </a:r>
            <a:r>
              <a:rPr lang="en-US" sz="2000" dirty="0" err="1"/>
              <a:t>Schliessen</a:t>
            </a:r>
            <a:r>
              <a:rPr lang="en-US" sz="2000" dirty="0"/>
              <a:t> der </a:t>
            </a:r>
            <a:r>
              <a:rPr lang="en-US" sz="2000" dirty="0" err="1"/>
              <a:t>Maske</a:t>
            </a:r>
            <a:endParaRPr lang="en-US" sz="2000" dirty="0"/>
          </a:p>
          <a:p>
            <a:pPr lvl="1"/>
            <a:r>
              <a:rPr lang="en-US" sz="2000" dirty="0"/>
              <a:t>CTRL + Z: </a:t>
            </a:r>
            <a:r>
              <a:rPr lang="en-US" sz="2000" dirty="0" err="1"/>
              <a:t>Zum</a:t>
            </a:r>
            <a:r>
              <a:rPr lang="en-US" sz="2000" dirty="0"/>
              <a:t> </a:t>
            </a:r>
            <a:r>
              <a:rPr lang="en-US" sz="2000" dirty="0" err="1"/>
              <a:t>Rückgängig</a:t>
            </a:r>
            <a:r>
              <a:rPr lang="en-US" sz="2000" dirty="0"/>
              <a:t> </a:t>
            </a:r>
            <a:r>
              <a:rPr lang="en-US" sz="2000" dirty="0" err="1"/>
              <a:t>machen</a:t>
            </a:r>
            <a:endParaRPr lang="en-US" sz="2000" dirty="0"/>
          </a:p>
          <a:p>
            <a:pPr lvl="1"/>
            <a:r>
              <a:rPr lang="en-US" sz="2000" dirty="0"/>
              <a:t>CTRL + linker </a:t>
            </a:r>
            <a:r>
              <a:rPr lang="en-US" sz="2000" dirty="0" err="1"/>
              <a:t>Pfeil</a:t>
            </a:r>
            <a:r>
              <a:rPr lang="en-US" sz="2000" dirty="0"/>
              <a:t>: </a:t>
            </a:r>
            <a:r>
              <a:rPr lang="en-US" sz="2000" dirty="0" err="1"/>
              <a:t>Wechsel</a:t>
            </a:r>
            <a:r>
              <a:rPr lang="en-US" sz="2000" dirty="0"/>
              <a:t> </a:t>
            </a:r>
            <a:r>
              <a:rPr lang="en-US" sz="2000" dirty="0" err="1"/>
              <a:t>zwischen</a:t>
            </a:r>
            <a:r>
              <a:rPr lang="en-US" sz="2000" dirty="0"/>
              <a:t> den </a:t>
            </a:r>
            <a:r>
              <a:rPr lang="en-US" sz="2000" dirty="0" err="1"/>
              <a:t>Masken</a:t>
            </a:r>
            <a:r>
              <a:rPr lang="en-US" sz="2000" dirty="0"/>
              <a:t> </a:t>
            </a:r>
            <a:r>
              <a:rPr lang="en-US" sz="2000" dirty="0" err="1"/>
              <a:t>nach</a:t>
            </a:r>
            <a:r>
              <a:rPr lang="en-US" sz="2000" dirty="0"/>
              <a:t> links</a:t>
            </a:r>
          </a:p>
          <a:p>
            <a:pPr lvl="1"/>
            <a:r>
              <a:rPr lang="en-US" sz="2000" dirty="0"/>
              <a:t>CTRL + </a:t>
            </a:r>
            <a:r>
              <a:rPr lang="en-US" sz="2000" dirty="0" err="1"/>
              <a:t>rechter</a:t>
            </a:r>
            <a:r>
              <a:rPr lang="en-US" sz="2000" dirty="0"/>
              <a:t> </a:t>
            </a:r>
            <a:r>
              <a:rPr lang="en-US" sz="2000" dirty="0" err="1"/>
              <a:t>Pfeil</a:t>
            </a:r>
            <a:r>
              <a:rPr lang="en-US" sz="2000" dirty="0"/>
              <a:t>: </a:t>
            </a:r>
            <a:r>
              <a:rPr lang="en-US" sz="2000" dirty="0" err="1"/>
              <a:t>Wechsel</a:t>
            </a:r>
            <a:r>
              <a:rPr lang="en-US" sz="2000" dirty="0"/>
              <a:t> </a:t>
            </a:r>
            <a:r>
              <a:rPr lang="en-US" sz="2000" dirty="0" err="1"/>
              <a:t>zwischen</a:t>
            </a:r>
            <a:r>
              <a:rPr lang="en-US" sz="2000" dirty="0"/>
              <a:t> den </a:t>
            </a:r>
            <a:r>
              <a:rPr lang="en-US" sz="2000" dirty="0" err="1"/>
              <a:t>Masken</a:t>
            </a:r>
            <a:r>
              <a:rPr lang="en-US" sz="2000" dirty="0"/>
              <a:t> </a:t>
            </a:r>
            <a:r>
              <a:rPr lang="en-US" sz="2000" dirty="0" err="1"/>
              <a:t>nach</a:t>
            </a:r>
            <a:r>
              <a:rPr lang="en-US" sz="2000" dirty="0"/>
              <a:t> </a:t>
            </a:r>
            <a:r>
              <a:rPr lang="en-US" sz="2000" dirty="0" err="1"/>
              <a:t>rechts</a:t>
            </a:r>
            <a:endParaRPr lang="en-US" sz="200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2167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706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240CA69-AB66-5C2E-A1EF-9407747A2A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DE" dirty="0"/>
              <a:t>Grundsatz</a:t>
            </a:r>
            <a:endParaRPr lang="de-CH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4D567CA-78C1-A520-E144-52023DEB3D5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Peggy</a:t>
            </a:r>
            <a:endParaRPr lang="de-CH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B1ADCE7B-D4CD-38CB-E4F8-8A020A0669E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ELO</a:t>
            </a:r>
            <a:endParaRPr lang="de-CH" dirty="0"/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735090E7-8673-2C35-EFE2-BDF38918F8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DocuWare</a:t>
            </a:r>
            <a:endParaRPr lang="de-CH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E9B094C6-5024-E150-1651-7B9D02C8CEF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r>
              <a:rPr lang="de-DE" dirty="0"/>
              <a:t>Einbau eines zentralen </a:t>
            </a:r>
            <a:r>
              <a:rPr lang="de-DE" dirty="0" err="1"/>
              <a:t>Archivconnectors</a:t>
            </a:r>
            <a:r>
              <a:rPr lang="de-DE" dirty="0"/>
              <a:t> für die elektronische Archivierung von Dokumenten</a:t>
            </a:r>
          </a:p>
          <a:p>
            <a:r>
              <a:rPr lang="de-DE" dirty="0"/>
              <a:t>Datenschutz und Revisionskonform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E0A49C85-5128-BA42-EDD0-0883D961C0FD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de-DE" dirty="0"/>
              <a:t>Archiv der Nexus Schweiz AG aus der Cloud</a:t>
            </a:r>
          </a:p>
          <a:p>
            <a:r>
              <a:rPr lang="de-DE" dirty="0"/>
              <a:t>Dank Cloud kostengünstig und jederzeit verfügbar</a:t>
            </a:r>
            <a:endParaRPr lang="de-CH" dirty="0"/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5C615981-E8C8-D3DE-E1AE-E3BC9DF7E64F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r>
              <a:rPr lang="de-DE" dirty="0"/>
              <a:t>Anbindung ans Archiv System ELO</a:t>
            </a:r>
            <a:endParaRPr lang="de-CH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67ECE1C9-9EBC-15EF-5B2C-0438DF65659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de-DE" dirty="0"/>
              <a:t>Anbindung ans Archiv System DocuWare</a:t>
            </a:r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00CE84AA-5009-A460-75FA-EAA4906E8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Einbau Archiv </a:t>
            </a:r>
            <a:r>
              <a:rPr lang="de-DE" dirty="0" err="1"/>
              <a:t>Connectoren</a:t>
            </a:r>
            <a:endParaRPr lang="de-CH" dirty="0"/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00941A4D-DEE6-1862-28E3-8F0682671092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de-DE" dirty="0"/>
              <a:t>Diverse </a:t>
            </a:r>
            <a:r>
              <a:rPr lang="de-DE" dirty="0" err="1"/>
              <a:t>Issues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7107CF-0596-211C-EB69-588FDC1D9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16" name="Grafik 15" descr="Archivbox (Archiv) Silhouette">
            <a:extLst>
              <a:ext uri="{FF2B5EF4-FFF2-40B4-BE49-F238E27FC236}">
                <a16:creationId xmlns:a16="http://schemas.microsoft.com/office/drawing/2014/main" id="{8493B4F2-5C81-FBA5-D8E0-FDC08048C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558" y="3184647"/>
            <a:ext cx="1629569" cy="1629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5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75CDAE82-3EFD-B7E5-A8F6-7F36D328E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offenen Masken </a:t>
            </a:r>
            <a:r>
              <a:rPr lang="de-DE" dirty="0" err="1"/>
              <a:t>schliessen</a:t>
            </a:r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09C1AD-859A-949B-642F-C63F5E3A3D1C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Wenn mehrere Masken offen sind und gewünscht ist, dass alle geschlossen werden sollen, können neu via rechte Maustaste „alle </a:t>
            </a:r>
            <a:r>
              <a:rPr lang="de-DE" sz="2400" dirty="0" err="1"/>
              <a:t>schliessen</a:t>
            </a:r>
            <a:r>
              <a:rPr lang="de-DE" sz="2400" dirty="0"/>
              <a:t>“, alle offenen Fenster geschlossen werden. </a:t>
            </a:r>
            <a:endParaRPr lang="en-US" sz="2400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6D3434-FDDC-4191-3190-9C4663EE2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err="1"/>
              <a:t>Issue</a:t>
            </a:r>
            <a:r>
              <a:rPr lang="de-DE" dirty="0"/>
              <a:t> 2224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2FC146-14B3-2E06-8F88-2AC7415C97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38B6D41-CC9B-9CDB-AB37-566FA3BAF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617" y="3428999"/>
            <a:ext cx="6571429" cy="12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39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rucht, Wand, Person, Im Haus enthält.&#10;&#10;Automatisch generierte Beschreibung">
            <a:extLst>
              <a:ext uri="{FF2B5EF4-FFF2-40B4-BE49-F238E27FC236}">
                <a16:creationId xmlns:a16="http://schemas.microsoft.com/office/drawing/2014/main" id="{84E009DE-B77E-0C28-F7E3-08BBE20F92A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02" b="7802"/>
          <a:stretch>
            <a:fillRect/>
          </a:stretch>
        </p:blipFill>
        <p:spPr/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266F0A85-33B9-D6D3-C940-600C83156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NEXUS / HEIM</a:t>
            </a:r>
            <a:br>
              <a:rPr lang="de-DE" dirty="0"/>
            </a:br>
            <a:r>
              <a:rPr lang="de-DE" dirty="0"/>
              <a:t>Highlights &amp; neue Funktionen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77627C-6C95-7355-4474-4D61F434D46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1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F165362-F1D1-1004-DAD3-633A379C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Performance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ECE70CB0-4DAD-E0C4-895B-7F35BE37324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25395" y="2116182"/>
            <a:ext cx="10822650" cy="2705984"/>
          </a:xfrm>
        </p:spPr>
        <p:txBody>
          <a:bodyPr>
            <a:noAutofit/>
          </a:bodyPr>
          <a:lstStyle/>
          <a:p>
            <a:r>
              <a:rPr lang="de-CH" sz="2400" dirty="0"/>
              <a:t>In dieser Version wurden diverse Performanceoptimierungen integriert.</a:t>
            </a:r>
          </a:p>
          <a:p>
            <a:r>
              <a:rPr lang="de-CH" sz="2400" dirty="0"/>
              <a:t>Das Handling der Datenverarbeitung wurde verbessert, mit dem Ziel die Lade- und Wartezeit zu verringern.</a:t>
            </a:r>
          </a:p>
          <a:p>
            <a:r>
              <a:rPr lang="de-CH" sz="2400" dirty="0"/>
              <a:t>Folgende Bereiche sind davon betroffen: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6A25C4D-82EE-B56A-0386-4D27C5F167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Issue 980226, 980227, 949846, 949847, 949849, 980225, 959895, 949848, 926846, 970163, 925061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DB60E3-2B3C-7099-54A3-B0137A40D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9" name="Grafik 8" descr="Ein Bild, das Grafiken, Kreis, Kunst, Design enthält.&#10;&#10;Automatisch generierte Beschreibung">
            <a:extLst>
              <a:ext uri="{FF2B5EF4-FFF2-40B4-BE49-F238E27FC236}">
                <a16:creationId xmlns:a16="http://schemas.microsoft.com/office/drawing/2014/main" id="{A555D14D-65C3-5BB3-377C-4E0C1DBB19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61" y="5373152"/>
            <a:ext cx="1485553" cy="118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9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F165362-F1D1-1004-DAD3-633A379C5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Performance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6A25C4D-82EE-B56A-0386-4D27C5F1673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Issue 980226, 980227, 949846, 949847, 949849, 980225, 959895, 949848, 926846, 970163, 925061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DB60E3-2B3C-7099-54A3-B0137A40D4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1743C514-21BA-30FD-9AE2-7A1558E126A7}"/>
              </a:ext>
            </a:extLst>
          </p:cNvPr>
          <p:cNvSpPr txBox="1"/>
          <p:nvPr/>
        </p:nvSpPr>
        <p:spPr bwMode="gray">
          <a:xfrm>
            <a:off x="700088" y="2341061"/>
            <a:ext cx="5063156" cy="38164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Adressen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Adresssuche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Erstmaliges Öffnen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Bewohner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Erstmaliges Öffnen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Leistungskatalog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Bewertung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Finanz-Schnittstelle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SAP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Storno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endParaRPr lang="de-CH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buClr>
                <a:srgbClr val="C00000"/>
              </a:buClr>
              <a:buFont typeface="Symbol" panose="05050102010706020507" pitchFamily="18" charset="2"/>
              <a:buChar char="+"/>
            </a:pPr>
            <a:endParaRPr lang="de-CH" sz="2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2F7B942-55D3-F7C6-FFEF-4EC107417EE2}"/>
              </a:ext>
            </a:extLst>
          </p:cNvPr>
          <p:cNvSpPr txBox="1"/>
          <p:nvPr/>
        </p:nvSpPr>
        <p:spPr bwMode="gray">
          <a:xfrm>
            <a:off x="5607397" y="2341061"/>
            <a:ext cx="5304485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Fakturierung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Sammelrechnung Pflegefinanzierung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Optionen</a:t>
            </a: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Rechnungslayout</a:t>
            </a:r>
          </a:p>
          <a:p>
            <a:pPr marL="800100" lvl="1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Reports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Pflegetage pro Stufe im Detail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Leistungsposition je Faktur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Bewerberliste</a:t>
            </a:r>
          </a:p>
          <a:p>
            <a:pPr marL="1257300" lvl="2" indent="-342900">
              <a:buClr>
                <a:srgbClr val="C00000"/>
              </a:buClr>
              <a:buFont typeface="Symbol" panose="05050102010706020507" pitchFamily="18" charset="2"/>
              <a:buChar char="+"/>
            </a:pPr>
            <a:r>
              <a:rPr lang="de-CH" sz="2000">
                <a:solidFill>
                  <a:schemeClr val="tx1">
                    <a:lumMod val="85000"/>
                    <a:lumOff val="15000"/>
                  </a:schemeClr>
                </a:solidFill>
              </a:rPr>
              <a:t>Fakturadatenliste</a:t>
            </a:r>
            <a:endParaRPr lang="de-CH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Grafik 8" descr="Ein Bild, das Grafiken, Kreis, Kunst, Design enthält.&#10;&#10;Automatisch generierte Beschreibung">
            <a:extLst>
              <a:ext uri="{FF2B5EF4-FFF2-40B4-BE49-F238E27FC236}">
                <a16:creationId xmlns:a16="http://schemas.microsoft.com/office/drawing/2014/main" id="{A555D14D-65C3-5BB3-377C-4E0C1DBB195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61" y="5373152"/>
            <a:ext cx="1485553" cy="118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2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E6EA02-A7FA-1C2E-1290-6646FB514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Fakturaarten</a:t>
            </a:r>
            <a:r>
              <a:rPr lang="de-CH" dirty="0"/>
              <a:t> Mailversand und Printcenter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32B32D-FFD6-3FD1-5039-D23D1CD71E6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Rechnungen können neu auch per Mail oder Printcenter via </a:t>
            </a:r>
            <a:r>
              <a:rPr lang="de-CH" dirty="0" err="1"/>
              <a:t>HealthLink</a:t>
            </a:r>
            <a:r>
              <a:rPr lang="de-CH" dirty="0"/>
              <a:t> verschickt werden. </a:t>
            </a:r>
          </a:p>
          <a:p>
            <a:r>
              <a:rPr lang="de-CH" dirty="0"/>
              <a:t>Damit diese korrekt gesendet werden, wurden zwei neue </a:t>
            </a:r>
            <a:r>
              <a:rPr lang="de-CH" dirty="0" err="1"/>
              <a:t>Fakturaarten</a:t>
            </a:r>
            <a:r>
              <a:rPr lang="de-CH" dirty="0"/>
              <a:t> erstellt. </a:t>
            </a:r>
          </a:p>
          <a:p>
            <a:pPr lvl="1"/>
            <a:r>
              <a:rPr lang="de-CH" sz="2800" dirty="0" err="1"/>
              <a:t>eBill</a:t>
            </a:r>
            <a:endParaRPr lang="de-CH" sz="2800" dirty="0"/>
          </a:p>
          <a:p>
            <a:pPr lvl="2"/>
            <a:r>
              <a:rPr lang="de-CH" dirty="0"/>
              <a:t>Die Rechnungen werden direkt ans eBanking des Rechnungsempfänger geschickt.</a:t>
            </a:r>
          </a:p>
          <a:p>
            <a:pPr lvl="2"/>
            <a:r>
              <a:rPr lang="de-CH" dirty="0"/>
              <a:t>Damit die </a:t>
            </a:r>
            <a:r>
              <a:rPr lang="de-CH" dirty="0" err="1"/>
              <a:t>Fakturaart</a:t>
            </a:r>
            <a:r>
              <a:rPr lang="de-CH" dirty="0"/>
              <a:t> eingerichtet werden kann, muss die E-Mail-Adresse des Rechnungsempfängers hinterlegt werden.</a:t>
            </a:r>
          </a:p>
          <a:p>
            <a:pPr lvl="1"/>
            <a:r>
              <a:rPr lang="de-CH" sz="2800" dirty="0"/>
              <a:t>Mailversand</a:t>
            </a:r>
          </a:p>
          <a:p>
            <a:pPr lvl="2"/>
            <a:r>
              <a:rPr lang="de-CH" dirty="0"/>
              <a:t>Die Rechnung werden über ein Portal an den Rechnungsempfänger gesendet.</a:t>
            </a:r>
          </a:p>
          <a:p>
            <a:pPr lvl="2"/>
            <a:r>
              <a:rPr lang="de-CH" dirty="0"/>
              <a:t>Damit diese </a:t>
            </a:r>
            <a:r>
              <a:rPr lang="de-CH" dirty="0" err="1"/>
              <a:t>Fakturaart</a:t>
            </a:r>
            <a:r>
              <a:rPr lang="de-CH" dirty="0"/>
              <a:t> eingerichtet werden kann, muss die E-Mail-Adresse und Mobile-Nummer des Rechnungsempfängers hinterlegt werden.</a:t>
            </a:r>
          </a:p>
          <a:p>
            <a:pPr lvl="1"/>
            <a:r>
              <a:rPr lang="de-CH" sz="2800" dirty="0"/>
              <a:t>Printcente</a:t>
            </a:r>
            <a:r>
              <a:rPr lang="de-CH" sz="3100" dirty="0"/>
              <a:t>r</a:t>
            </a:r>
          </a:p>
          <a:p>
            <a:pPr lvl="2"/>
            <a:r>
              <a:rPr lang="de-CH" dirty="0"/>
              <a:t>Ist keine zusätzliche Einrichtung für den Rechnungsempfänger notwendig.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A2E670B-5B75-9D2A-B1E3-03240F805D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Issue 959987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77A86DD-874B-FCB5-0474-AFB915475F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B93E0DE-DE9E-43E9-A4D3-85B06637B40C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975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exus">
  <a:themeElements>
    <a:clrScheme name="Nexus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2293A"/>
      </a:accent1>
      <a:accent2>
        <a:srgbClr val="2F3E66"/>
      </a:accent2>
      <a:accent3>
        <a:srgbClr val="E8ECF0"/>
      </a:accent3>
      <a:accent4>
        <a:srgbClr val="F6F7F9"/>
      </a:accent4>
      <a:accent5>
        <a:srgbClr val="B80F2E"/>
      </a:accent5>
      <a:accent6>
        <a:srgbClr val="FFFFFF"/>
      </a:accent6>
      <a:hlink>
        <a:srgbClr val="703DD7"/>
      </a:hlink>
      <a:folHlink>
        <a:srgbClr val="9974E2"/>
      </a:folHlink>
    </a:clrScheme>
    <a:fontScheme name="NEXUS">
      <a:majorFont>
        <a:latin typeface="HelveticaNeue LT 55 Roman"/>
        <a:ea typeface=""/>
        <a:cs typeface=""/>
      </a:majorFont>
      <a:minorFont>
        <a:latin typeface="HelveticaNeue LT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0" tIns="0" rIns="0" bIns="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18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spAutoFit/>
      </a:bodyPr>
      <a:lstStyle>
        <a:defPP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NX_PPT-Vorlage_SCHWEIZ-08-2020.potx" id="{D17D32ED-6804-4A47-819F-E0A984B4BB03}" vid="{77F1C330-1F90-4583-8CA6-3A94C6C22A2F}"/>
    </a:ext>
  </a:extLst>
</a:theme>
</file>

<file path=ppt/theme/theme2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NEXUS AG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3283D"/>
      </a:accent1>
      <a:accent2>
        <a:srgbClr val="B61D33"/>
      </a:accent2>
      <a:accent3>
        <a:srgbClr val="E7ECF0"/>
      </a:accent3>
      <a:accent4>
        <a:srgbClr val="474747"/>
      </a:accent4>
      <a:accent5>
        <a:srgbClr val="2F3E66"/>
      </a:accent5>
      <a:accent6>
        <a:srgbClr val="DE425D"/>
      </a:accent6>
      <a:hlink>
        <a:srgbClr val="703DD7"/>
      </a:hlink>
      <a:folHlink>
        <a:srgbClr val="9974E2"/>
      </a:folHlink>
    </a:clrScheme>
    <a:fontScheme name="NEXUS AG">
      <a:majorFont>
        <a:latin typeface="Helvetica Neue"/>
        <a:ea typeface=""/>
        <a:cs typeface=""/>
      </a:majorFont>
      <a:minorFont>
        <a:latin typeface="HelveticaNeueLT Pro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1072</Words>
  <Application>Microsoft Office PowerPoint</Application>
  <PresentationFormat>Benutzerdefiniert</PresentationFormat>
  <Paragraphs>201</Paragraphs>
  <Slides>29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8" baseType="lpstr">
      <vt:lpstr>Arial</vt:lpstr>
      <vt:lpstr>Helvetica 55 Roman</vt:lpstr>
      <vt:lpstr>Helvetica Neue</vt:lpstr>
      <vt:lpstr>Helvetica Neue LT 55 Roman</vt:lpstr>
      <vt:lpstr>HelveticaNeue LT 43 LightEx</vt:lpstr>
      <vt:lpstr>HelveticaNeue LT 55 Roman</vt:lpstr>
      <vt:lpstr>HelveticaNeueLT Pro 55 Roman</vt:lpstr>
      <vt:lpstr>Symbol</vt:lpstr>
      <vt:lpstr>nexus</vt:lpstr>
      <vt:lpstr>Releasepräsentation 2024.0.1</vt:lpstr>
      <vt:lpstr>SIS+</vt:lpstr>
      <vt:lpstr>Tastenkombinationen</vt:lpstr>
      <vt:lpstr>Einbau Archiv Connectoren</vt:lpstr>
      <vt:lpstr>Alle offenen Masken schliessen</vt:lpstr>
      <vt:lpstr>NEXUS / HEIM Highlights &amp; neue Funktionen</vt:lpstr>
      <vt:lpstr>Performance</vt:lpstr>
      <vt:lpstr>Performance</vt:lpstr>
      <vt:lpstr>Fakturaarten Mailversand und Printcenter</vt:lpstr>
      <vt:lpstr>Bewohnerstamm Gültigkeitsanzeige</vt:lpstr>
      <vt:lpstr>Bewohnerstamm Gültigkeitsanzeige</vt:lpstr>
      <vt:lpstr>Quittungsdruck Kassenbuch und Barbetragsverwaltung</vt:lpstr>
      <vt:lpstr>Quittungsdruck Kassenbuch und Barbetragsverwaltung</vt:lpstr>
      <vt:lpstr>Leistungskatalog</vt:lpstr>
      <vt:lpstr>Mehrere Sammelkonten / Mahngruppen</vt:lpstr>
      <vt:lpstr>GeneralCare erneut versenden</vt:lpstr>
      <vt:lpstr>NEXUS / HEIM Korrekturen</vt:lpstr>
      <vt:lpstr>Leistungsrundung</vt:lpstr>
      <vt:lpstr>Ermittlung MiGeL-Code bei Umstufung für eFaktura</vt:lpstr>
      <vt:lpstr>Barbetragsverwaltung Quittungsdruck</vt:lpstr>
      <vt:lpstr>Bewertung</vt:lpstr>
      <vt:lpstr>Bewohner</vt:lpstr>
      <vt:lpstr>Fakturierung</vt:lpstr>
      <vt:lpstr>Leistungserfassung</vt:lpstr>
      <vt:lpstr>Mitglieder / Spenden</vt:lpstr>
      <vt:lpstr>Reports</vt:lpstr>
      <vt:lpstr>Wordsteuerdatei</vt:lpstr>
      <vt:lpstr>Blick in die Zukunft</vt:lpstr>
      <vt:lpstr>Roadmap Heim</vt:lpstr>
    </vt:vector>
  </TitlesOfParts>
  <Company>Nexus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Vorgehen bei der Präsentationserstellung</dc:title>
  <dc:creator>Sara Lauber</dc:creator>
  <cp:lastModifiedBy>Sebastiampillai Pascal</cp:lastModifiedBy>
  <cp:revision>31</cp:revision>
  <dcterms:created xsi:type="dcterms:W3CDTF">2022-04-12T12:23:42Z</dcterms:created>
  <dcterms:modified xsi:type="dcterms:W3CDTF">2024-07-12T11:36:02Z</dcterms:modified>
</cp:coreProperties>
</file>