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24"/>
  </p:notesMasterIdLst>
  <p:handoutMasterIdLst>
    <p:handoutMasterId r:id="rId25"/>
  </p:handoutMasterIdLst>
  <p:sldIdLst>
    <p:sldId id="257" r:id="rId2"/>
    <p:sldId id="280" r:id="rId3"/>
    <p:sldId id="283" r:id="rId4"/>
    <p:sldId id="284" r:id="rId5"/>
    <p:sldId id="291" r:id="rId6"/>
    <p:sldId id="307" r:id="rId7"/>
    <p:sldId id="306" r:id="rId8"/>
    <p:sldId id="323" r:id="rId9"/>
    <p:sldId id="293" r:id="rId10"/>
    <p:sldId id="285" r:id="rId11"/>
    <p:sldId id="286" r:id="rId12"/>
    <p:sldId id="287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289" r:id="rId22"/>
    <p:sldId id="276" r:id="rId23"/>
  </p:sldIdLst>
  <p:sldSz cx="12190413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6">
          <p15:clr>
            <a:srgbClr val="A4A3A4"/>
          </p15:clr>
        </p15:guide>
        <p15:guide id="2" orient="horz" pos="998">
          <p15:clr>
            <a:srgbClr val="A4A3A4"/>
          </p15:clr>
        </p15:guide>
        <p15:guide id="3" pos="4180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7241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D9D9D9"/>
    <a:srgbClr val="2F3E66"/>
    <a:srgbClr val="E2E2E2"/>
    <a:srgbClr val="E7ECF0"/>
    <a:srgbClr val="E8ECF0"/>
    <a:srgbClr val="BC0E1C"/>
    <a:srgbClr val="23283D"/>
    <a:srgbClr val="804553"/>
    <a:srgbClr val="222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5581" autoAdjust="0"/>
  </p:normalViewPr>
  <p:slideViewPr>
    <p:cSldViewPr snapToGrid="0" snapToObjects="1" showGuides="1">
      <p:cViewPr varScale="1">
        <p:scale>
          <a:sx n="157" d="100"/>
          <a:sy n="157" d="100"/>
        </p:scale>
        <p:origin x="342" y="150"/>
      </p:cViewPr>
      <p:guideLst>
        <p:guide orient="horz" pos="1146"/>
        <p:guide orient="horz" pos="998"/>
        <p:guide pos="4180"/>
        <p:guide pos="3477"/>
        <p:guide pos="7241"/>
        <p:guide pos="528"/>
        <p:guide orient="horz" pos="3974"/>
      </p:guideLst>
    </p:cSldViewPr>
  </p:slideViewPr>
  <p:outlineViewPr>
    <p:cViewPr>
      <p:scale>
        <a:sx n="33" d="100"/>
        <a:sy n="33" d="100"/>
      </p:scale>
      <p:origin x="0" y="-423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>
        <p:scale>
          <a:sx n="100" d="100"/>
          <a:sy n="100" d="100"/>
        </p:scale>
        <p:origin x="2832" y="-3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2DB20F-74D7-4A79-A047-E4998F695A8E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CC53F05-805A-46C0-88B9-70058F1BB051}">
      <dgm:prSet phldrT="[Text]"/>
      <dgm:spPr/>
      <dgm:t>
        <a:bodyPr/>
        <a:lstStyle/>
        <a:p>
          <a:r>
            <a:rPr lang="de-DE" dirty="0"/>
            <a:t>Einleitung</a:t>
          </a:r>
        </a:p>
      </dgm:t>
    </dgm:pt>
    <dgm:pt modelId="{4C15B2C0-D1AB-4F1E-9528-A412237C53D4}" type="parTrans" cxnId="{A215A1A2-919D-419C-B0FE-5182843FA465}">
      <dgm:prSet/>
      <dgm:spPr/>
      <dgm:t>
        <a:bodyPr/>
        <a:lstStyle/>
        <a:p>
          <a:endParaRPr lang="de-DE"/>
        </a:p>
      </dgm:t>
    </dgm:pt>
    <dgm:pt modelId="{EB7B2864-74CA-4302-986D-38A1939DF595}" type="sibTrans" cxnId="{A215A1A2-919D-419C-B0FE-5182843FA465}">
      <dgm:prSet/>
      <dgm:spPr/>
      <dgm:t>
        <a:bodyPr/>
        <a:lstStyle/>
        <a:p>
          <a:endParaRPr lang="de-DE"/>
        </a:p>
      </dgm:t>
    </dgm:pt>
    <dgm:pt modelId="{0EEA9231-0836-44EA-ABB7-F242D7ACF00B}">
      <dgm:prSet phldrT="[Text]"/>
      <dgm:spPr/>
      <dgm:t>
        <a:bodyPr/>
        <a:lstStyle/>
        <a:p>
          <a:r>
            <a:rPr lang="de-DE" dirty="0"/>
            <a:t>Erstellen von Cube-Auswertungen</a:t>
          </a:r>
        </a:p>
      </dgm:t>
    </dgm:pt>
    <dgm:pt modelId="{F3FC6B5D-292E-4553-ACF5-98CACB644E3F}" type="parTrans" cxnId="{2FFA2E0F-CB64-4D5A-82A9-DF9367EC9079}">
      <dgm:prSet/>
      <dgm:spPr/>
      <dgm:t>
        <a:bodyPr/>
        <a:lstStyle/>
        <a:p>
          <a:endParaRPr lang="de-DE"/>
        </a:p>
      </dgm:t>
    </dgm:pt>
    <dgm:pt modelId="{22E619C6-9E0C-48F8-A0EE-968763BC9401}" type="sibTrans" cxnId="{2FFA2E0F-CB64-4D5A-82A9-DF9367EC9079}">
      <dgm:prSet/>
      <dgm:spPr/>
      <dgm:t>
        <a:bodyPr/>
        <a:lstStyle/>
        <a:p>
          <a:endParaRPr lang="de-DE"/>
        </a:p>
      </dgm:t>
    </dgm:pt>
    <dgm:pt modelId="{E8FCBB8B-7665-4F07-9D7B-17075EB4EF21}">
      <dgm:prSet phldrT="[Text]"/>
      <dgm:spPr/>
      <dgm:t>
        <a:bodyPr/>
        <a:lstStyle/>
        <a:p>
          <a:r>
            <a:rPr lang="de-DE" dirty="0"/>
            <a:t>BI-Produktpalette</a:t>
          </a:r>
        </a:p>
      </dgm:t>
    </dgm:pt>
    <dgm:pt modelId="{D9073F45-5A45-4D75-B291-FC03280FD7A9}" type="parTrans" cxnId="{8535213D-2046-494C-A07A-3FB7204EF487}">
      <dgm:prSet/>
      <dgm:spPr/>
      <dgm:t>
        <a:bodyPr/>
        <a:lstStyle/>
        <a:p>
          <a:endParaRPr lang="de-CH"/>
        </a:p>
      </dgm:t>
    </dgm:pt>
    <dgm:pt modelId="{B07A8251-3CDB-4993-9947-5CC16772AA5B}" type="sibTrans" cxnId="{8535213D-2046-494C-A07A-3FB7204EF487}">
      <dgm:prSet/>
      <dgm:spPr/>
      <dgm:t>
        <a:bodyPr/>
        <a:lstStyle/>
        <a:p>
          <a:endParaRPr lang="de-CH"/>
        </a:p>
      </dgm:t>
    </dgm:pt>
    <dgm:pt modelId="{34561B86-0B15-4F86-B51A-C60B9923F343}">
      <dgm:prSet phldrT="[Text]"/>
      <dgm:spPr/>
      <dgm:t>
        <a:bodyPr/>
        <a:lstStyle/>
        <a:p>
          <a:r>
            <a:rPr lang="de-DE" dirty="0"/>
            <a:t>Zusammenfassung</a:t>
          </a:r>
        </a:p>
      </dgm:t>
    </dgm:pt>
    <dgm:pt modelId="{C7AAB30F-0F46-43B4-80C3-EBC1B38F682F}" type="parTrans" cxnId="{8F0761E3-8F81-4812-A093-CE711690E72F}">
      <dgm:prSet/>
      <dgm:spPr/>
      <dgm:t>
        <a:bodyPr/>
        <a:lstStyle/>
        <a:p>
          <a:endParaRPr lang="de-CH"/>
        </a:p>
      </dgm:t>
    </dgm:pt>
    <dgm:pt modelId="{E91EBC6B-004E-46E7-A027-CEC6E9C49095}" type="sibTrans" cxnId="{8F0761E3-8F81-4812-A093-CE711690E72F}">
      <dgm:prSet/>
      <dgm:spPr/>
      <dgm:t>
        <a:bodyPr/>
        <a:lstStyle/>
        <a:p>
          <a:endParaRPr lang="de-CH"/>
        </a:p>
      </dgm:t>
    </dgm:pt>
    <dgm:pt modelId="{D0A32B4E-7399-4219-A1B9-8285003CDF0F}">
      <dgm:prSet phldrT="[Text]"/>
      <dgm:spPr/>
      <dgm:t>
        <a:bodyPr/>
        <a:lstStyle/>
        <a:p>
          <a:r>
            <a:rPr lang="de-DE" dirty="0"/>
            <a:t>Cockpits</a:t>
          </a:r>
        </a:p>
      </dgm:t>
    </dgm:pt>
    <dgm:pt modelId="{02E81473-DDE8-4AD5-ADDF-48C78D6DFEFD}" type="parTrans" cxnId="{3072AD34-08CE-4B7C-A47F-5EDBE7ED70B2}">
      <dgm:prSet/>
      <dgm:spPr/>
      <dgm:t>
        <a:bodyPr/>
        <a:lstStyle/>
        <a:p>
          <a:endParaRPr lang="de-CH"/>
        </a:p>
      </dgm:t>
    </dgm:pt>
    <dgm:pt modelId="{9FEA249F-12D2-41ED-99E1-D183E8061093}" type="sibTrans" cxnId="{3072AD34-08CE-4B7C-A47F-5EDBE7ED70B2}">
      <dgm:prSet/>
      <dgm:spPr/>
      <dgm:t>
        <a:bodyPr/>
        <a:lstStyle/>
        <a:p>
          <a:endParaRPr lang="de-CH"/>
        </a:p>
      </dgm:t>
    </dgm:pt>
    <dgm:pt modelId="{36EAC4A4-5A5C-46B5-B188-5AC05DDB0763}" type="pres">
      <dgm:prSet presAssocID="{E42DB20F-74D7-4A79-A047-E4998F695A8E}" presName="Name0" presStyleCnt="0">
        <dgm:presLayoutVars>
          <dgm:chMax val="7"/>
          <dgm:chPref val="7"/>
          <dgm:dir/>
        </dgm:presLayoutVars>
      </dgm:prSet>
      <dgm:spPr/>
    </dgm:pt>
    <dgm:pt modelId="{A3860019-B3E7-4E4C-B746-242B34DB5E95}" type="pres">
      <dgm:prSet presAssocID="{E42DB20F-74D7-4A79-A047-E4998F695A8E}" presName="Name1" presStyleCnt="0"/>
      <dgm:spPr/>
    </dgm:pt>
    <dgm:pt modelId="{F0B17A59-C080-4F55-A813-EA57A3DD8256}" type="pres">
      <dgm:prSet presAssocID="{E42DB20F-74D7-4A79-A047-E4998F695A8E}" presName="cycle" presStyleCnt="0"/>
      <dgm:spPr/>
    </dgm:pt>
    <dgm:pt modelId="{416E37DD-7033-4942-9A9E-B12CC4FBFFC0}" type="pres">
      <dgm:prSet presAssocID="{E42DB20F-74D7-4A79-A047-E4998F695A8E}" presName="srcNode" presStyleLbl="node1" presStyleIdx="0" presStyleCnt="5"/>
      <dgm:spPr/>
    </dgm:pt>
    <dgm:pt modelId="{42F9AF84-87B5-4362-A91D-F002E96C94E2}" type="pres">
      <dgm:prSet presAssocID="{E42DB20F-74D7-4A79-A047-E4998F695A8E}" presName="conn" presStyleLbl="parChTrans1D2" presStyleIdx="0" presStyleCnt="1"/>
      <dgm:spPr/>
    </dgm:pt>
    <dgm:pt modelId="{3303A336-4D8E-4A88-A7F5-7C955963CB6C}" type="pres">
      <dgm:prSet presAssocID="{E42DB20F-74D7-4A79-A047-E4998F695A8E}" presName="extraNode" presStyleLbl="node1" presStyleIdx="0" presStyleCnt="5"/>
      <dgm:spPr/>
    </dgm:pt>
    <dgm:pt modelId="{2FC71077-3D00-43C2-96A3-9A5D74E4DAED}" type="pres">
      <dgm:prSet presAssocID="{E42DB20F-74D7-4A79-A047-E4998F695A8E}" presName="dstNode" presStyleLbl="node1" presStyleIdx="0" presStyleCnt="5"/>
      <dgm:spPr/>
    </dgm:pt>
    <dgm:pt modelId="{F0C045E5-7668-47D3-A074-CD7B1900FC20}" type="pres">
      <dgm:prSet presAssocID="{6CC53F05-805A-46C0-88B9-70058F1BB051}" presName="text_1" presStyleLbl="node1" presStyleIdx="0" presStyleCnt="5">
        <dgm:presLayoutVars>
          <dgm:bulletEnabled val="1"/>
        </dgm:presLayoutVars>
      </dgm:prSet>
      <dgm:spPr/>
    </dgm:pt>
    <dgm:pt modelId="{4C4385FA-CEB7-4848-AB08-08D0973F82E9}" type="pres">
      <dgm:prSet presAssocID="{6CC53F05-805A-46C0-88B9-70058F1BB051}" presName="accent_1" presStyleCnt="0"/>
      <dgm:spPr/>
    </dgm:pt>
    <dgm:pt modelId="{48A57525-3ED5-4943-A300-69BAFE03107C}" type="pres">
      <dgm:prSet presAssocID="{6CC53F05-805A-46C0-88B9-70058F1BB051}" presName="accentRepeatNode" presStyleLbl="solidFgAcc1" presStyleIdx="0" presStyleCnt="5"/>
      <dgm:spPr/>
    </dgm:pt>
    <dgm:pt modelId="{A3E4CBEB-2CE2-46C2-B1A8-F4396C9FAFE4}" type="pres">
      <dgm:prSet presAssocID="{E8FCBB8B-7665-4F07-9D7B-17075EB4EF21}" presName="text_2" presStyleLbl="node1" presStyleIdx="1" presStyleCnt="5">
        <dgm:presLayoutVars>
          <dgm:bulletEnabled val="1"/>
        </dgm:presLayoutVars>
      </dgm:prSet>
      <dgm:spPr/>
    </dgm:pt>
    <dgm:pt modelId="{96775CA2-C48C-4635-B6FD-8BAA9D8F13A6}" type="pres">
      <dgm:prSet presAssocID="{E8FCBB8B-7665-4F07-9D7B-17075EB4EF21}" presName="accent_2" presStyleCnt="0"/>
      <dgm:spPr/>
    </dgm:pt>
    <dgm:pt modelId="{C36DFB3E-0672-4A97-90D4-533A5E435A21}" type="pres">
      <dgm:prSet presAssocID="{E8FCBB8B-7665-4F07-9D7B-17075EB4EF21}" presName="accentRepeatNode" presStyleLbl="solidFgAcc1" presStyleIdx="1" presStyleCnt="5"/>
      <dgm:spPr/>
    </dgm:pt>
    <dgm:pt modelId="{209A7504-D369-4338-A70E-044469591A8D}" type="pres">
      <dgm:prSet presAssocID="{D0A32B4E-7399-4219-A1B9-8285003CDF0F}" presName="text_3" presStyleLbl="node1" presStyleIdx="2" presStyleCnt="5">
        <dgm:presLayoutVars>
          <dgm:bulletEnabled val="1"/>
        </dgm:presLayoutVars>
      </dgm:prSet>
      <dgm:spPr/>
    </dgm:pt>
    <dgm:pt modelId="{9BE507EC-832F-4E89-B9B5-8EF3668BAD6D}" type="pres">
      <dgm:prSet presAssocID="{D0A32B4E-7399-4219-A1B9-8285003CDF0F}" presName="accent_3" presStyleCnt="0"/>
      <dgm:spPr/>
    </dgm:pt>
    <dgm:pt modelId="{5DD389A5-D1DC-47C5-8421-B8FEFD144143}" type="pres">
      <dgm:prSet presAssocID="{D0A32B4E-7399-4219-A1B9-8285003CDF0F}" presName="accentRepeatNode" presStyleLbl="solidFgAcc1" presStyleIdx="2" presStyleCnt="5"/>
      <dgm:spPr/>
    </dgm:pt>
    <dgm:pt modelId="{D5AC93B0-FDBB-4912-AA3E-55FE13974E2A}" type="pres">
      <dgm:prSet presAssocID="{0EEA9231-0836-44EA-ABB7-F242D7ACF00B}" presName="text_4" presStyleLbl="node1" presStyleIdx="3" presStyleCnt="5">
        <dgm:presLayoutVars>
          <dgm:bulletEnabled val="1"/>
        </dgm:presLayoutVars>
      </dgm:prSet>
      <dgm:spPr/>
    </dgm:pt>
    <dgm:pt modelId="{CF519DDF-139B-44AC-8C3A-9EEA02EA1B74}" type="pres">
      <dgm:prSet presAssocID="{0EEA9231-0836-44EA-ABB7-F242D7ACF00B}" presName="accent_4" presStyleCnt="0"/>
      <dgm:spPr/>
    </dgm:pt>
    <dgm:pt modelId="{7B47F511-E6B8-42B9-A60B-F796164BDA79}" type="pres">
      <dgm:prSet presAssocID="{0EEA9231-0836-44EA-ABB7-F242D7ACF00B}" presName="accentRepeatNode" presStyleLbl="solidFgAcc1" presStyleIdx="3" presStyleCnt="5"/>
      <dgm:spPr/>
    </dgm:pt>
    <dgm:pt modelId="{650F6039-BD18-48C3-BE30-33CD7A9FC11B}" type="pres">
      <dgm:prSet presAssocID="{34561B86-0B15-4F86-B51A-C60B9923F343}" presName="text_5" presStyleLbl="node1" presStyleIdx="4" presStyleCnt="5">
        <dgm:presLayoutVars>
          <dgm:bulletEnabled val="1"/>
        </dgm:presLayoutVars>
      </dgm:prSet>
      <dgm:spPr/>
    </dgm:pt>
    <dgm:pt modelId="{13F51DD7-AB20-428C-A8D8-C57C0429EEE2}" type="pres">
      <dgm:prSet presAssocID="{34561B86-0B15-4F86-B51A-C60B9923F343}" presName="accent_5" presStyleCnt="0"/>
      <dgm:spPr/>
    </dgm:pt>
    <dgm:pt modelId="{70CB9AF8-BBF5-4F9C-8DC7-6A34252FA881}" type="pres">
      <dgm:prSet presAssocID="{34561B86-0B15-4F86-B51A-C60B9923F343}" presName="accentRepeatNode" presStyleLbl="solidFgAcc1" presStyleIdx="4" presStyleCnt="5"/>
      <dgm:spPr/>
    </dgm:pt>
  </dgm:ptLst>
  <dgm:cxnLst>
    <dgm:cxn modelId="{2FFA2E0F-CB64-4D5A-82A9-DF9367EC9079}" srcId="{E42DB20F-74D7-4A79-A047-E4998F695A8E}" destId="{0EEA9231-0836-44EA-ABB7-F242D7ACF00B}" srcOrd="3" destOrd="0" parTransId="{F3FC6B5D-292E-4553-ACF5-98CACB644E3F}" sibTransId="{22E619C6-9E0C-48F8-A0EE-968763BC9401}"/>
    <dgm:cxn modelId="{B2D70F13-0127-4132-9643-A932C84319D5}" type="presOf" srcId="{EB7B2864-74CA-4302-986D-38A1939DF595}" destId="{42F9AF84-87B5-4362-A91D-F002E96C94E2}" srcOrd="0" destOrd="0" presId="urn:microsoft.com/office/officeart/2008/layout/VerticalCurvedList"/>
    <dgm:cxn modelId="{F9CB6D31-1096-4686-845F-4186FCDAD7D3}" type="presOf" srcId="{0EEA9231-0836-44EA-ABB7-F242D7ACF00B}" destId="{D5AC93B0-FDBB-4912-AA3E-55FE13974E2A}" srcOrd="0" destOrd="0" presId="urn:microsoft.com/office/officeart/2008/layout/VerticalCurvedList"/>
    <dgm:cxn modelId="{3072AD34-08CE-4B7C-A47F-5EDBE7ED70B2}" srcId="{E42DB20F-74D7-4A79-A047-E4998F695A8E}" destId="{D0A32B4E-7399-4219-A1B9-8285003CDF0F}" srcOrd="2" destOrd="0" parTransId="{02E81473-DDE8-4AD5-ADDF-48C78D6DFEFD}" sibTransId="{9FEA249F-12D2-41ED-99E1-D183E8061093}"/>
    <dgm:cxn modelId="{8535213D-2046-494C-A07A-3FB7204EF487}" srcId="{E42DB20F-74D7-4A79-A047-E4998F695A8E}" destId="{E8FCBB8B-7665-4F07-9D7B-17075EB4EF21}" srcOrd="1" destOrd="0" parTransId="{D9073F45-5A45-4D75-B291-FC03280FD7A9}" sibTransId="{B07A8251-3CDB-4993-9947-5CC16772AA5B}"/>
    <dgm:cxn modelId="{DD8BC34D-3277-436A-A285-D2E01BF61F32}" type="presOf" srcId="{E42DB20F-74D7-4A79-A047-E4998F695A8E}" destId="{36EAC4A4-5A5C-46B5-B188-5AC05DDB0763}" srcOrd="0" destOrd="0" presId="urn:microsoft.com/office/officeart/2008/layout/VerticalCurvedList"/>
    <dgm:cxn modelId="{859CFB9B-969B-4FD6-9C54-8CDA9EB3D412}" type="presOf" srcId="{E8FCBB8B-7665-4F07-9D7B-17075EB4EF21}" destId="{A3E4CBEB-2CE2-46C2-B1A8-F4396C9FAFE4}" srcOrd="0" destOrd="0" presId="urn:microsoft.com/office/officeart/2008/layout/VerticalCurvedList"/>
    <dgm:cxn modelId="{A215A1A2-919D-419C-B0FE-5182843FA465}" srcId="{E42DB20F-74D7-4A79-A047-E4998F695A8E}" destId="{6CC53F05-805A-46C0-88B9-70058F1BB051}" srcOrd="0" destOrd="0" parTransId="{4C15B2C0-D1AB-4F1E-9528-A412237C53D4}" sibTransId="{EB7B2864-74CA-4302-986D-38A1939DF595}"/>
    <dgm:cxn modelId="{8F0761E3-8F81-4812-A093-CE711690E72F}" srcId="{E42DB20F-74D7-4A79-A047-E4998F695A8E}" destId="{34561B86-0B15-4F86-B51A-C60B9923F343}" srcOrd="4" destOrd="0" parTransId="{C7AAB30F-0F46-43B4-80C3-EBC1B38F682F}" sibTransId="{E91EBC6B-004E-46E7-A027-CEC6E9C49095}"/>
    <dgm:cxn modelId="{82BE79E8-CF52-4006-AC63-270B33A3D1D0}" type="presOf" srcId="{6CC53F05-805A-46C0-88B9-70058F1BB051}" destId="{F0C045E5-7668-47D3-A074-CD7B1900FC20}" srcOrd="0" destOrd="0" presId="urn:microsoft.com/office/officeart/2008/layout/VerticalCurvedList"/>
    <dgm:cxn modelId="{152AFCF1-EC9F-4C15-973A-FDE00D641CF9}" type="presOf" srcId="{34561B86-0B15-4F86-B51A-C60B9923F343}" destId="{650F6039-BD18-48C3-BE30-33CD7A9FC11B}" srcOrd="0" destOrd="0" presId="urn:microsoft.com/office/officeart/2008/layout/VerticalCurvedList"/>
    <dgm:cxn modelId="{F6C7FBF6-782B-4BBE-9AEF-017E1142C01B}" type="presOf" srcId="{D0A32B4E-7399-4219-A1B9-8285003CDF0F}" destId="{209A7504-D369-4338-A70E-044469591A8D}" srcOrd="0" destOrd="0" presId="urn:microsoft.com/office/officeart/2008/layout/VerticalCurvedList"/>
    <dgm:cxn modelId="{2330FC21-F55B-42E7-A8CB-B23AE49239D2}" type="presParOf" srcId="{36EAC4A4-5A5C-46B5-B188-5AC05DDB0763}" destId="{A3860019-B3E7-4E4C-B746-242B34DB5E95}" srcOrd="0" destOrd="0" presId="urn:microsoft.com/office/officeart/2008/layout/VerticalCurvedList"/>
    <dgm:cxn modelId="{0008266D-315F-4827-8556-65B906DD6A49}" type="presParOf" srcId="{A3860019-B3E7-4E4C-B746-242B34DB5E95}" destId="{F0B17A59-C080-4F55-A813-EA57A3DD8256}" srcOrd="0" destOrd="0" presId="urn:microsoft.com/office/officeart/2008/layout/VerticalCurvedList"/>
    <dgm:cxn modelId="{E5D9DB33-5FBE-4B6D-8C92-1823BAB8B9D8}" type="presParOf" srcId="{F0B17A59-C080-4F55-A813-EA57A3DD8256}" destId="{416E37DD-7033-4942-9A9E-B12CC4FBFFC0}" srcOrd="0" destOrd="0" presId="urn:microsoft.com/office/officeart/2008/layout/VerticalCurvedList"/>
    <dgm:cxn modelId="{42E797A8-D138-4AA5-ACD3-CD8E1D5E8441}" type="presParOf" srcId="{F0B17A59-C080-4F55-A813-EA57A3DD8256}" destId="{42F9AF84-87B5-4362-A91D-F002E96C94E2}" srcOrd="1" destOrd="0" presId="urn:microsoft.com/office/officeart/2008/layout/VerticalCurvedList"/>
    <dgm:cxn modelId="{30786D37-243B-47AD-BE6E-4F27C7E2FEDF}" type="presParOf" srcId="{F0B17A59-C080-4F55-A813-EA57A3DD8256}" destId="{3303A336-4D8E-4A88-A7F5-7C955963CB6C}" srcOrd="2" destOrd="0" presId="urn:microsoft.com/office/officeart/2008/layout/VerticalCurvedList"/>
    <dgm:cxn modelId="{D97FD4E6-3064-4F68-A853-429370C4AED5}" type="presParOf" srcId="{F0B17A59-C080-4F55-A813-EA57A3DD8256}" destId="{2FC71077-3D00-43C2-96A3-9A5D74E4DAED}" srcOrd="3" destOrd="0" presId="urn:microsoft.com/office/officeart/2008/layout/VerticalCurvedList"/>
    <dgm:cxn modelId="{52C6ED2D-B6FF-430F-B1AB-1209D1F15CE9}" type="presParOf" srcId="{A3860019-B3E7-4E4C-B746-242B34DB5E95}" destId="{F0C045E5-7668-47D3-A074-CD7B1900FC20}" srcOrd="1" destOrd="0" presId="urn:microsoft.com/office/officeart/2008/layout/VerticalCurvedList"/>
    <dgm:cxn modelId="{1E05343E-7B98-4D81-8FAD-EF2D742FC9C3}" type="presParOf" srcId="{A3860019-B3E7-4E4C-B746-242B34DB5E95}" destId="{4C4385FA-CEB7-4848-AB08-08D0973F82E9}" srcOrd="2" destOrd="0" presId="urn:microsoft.com/office/officeart/2008/layout/VerticalCurvedList"/>
    <dgm:cxn modelId="{B070CB74-86D3-4912-A8FB-2D234B1B4F84}" type="presParOf" srcId="{4C4385FA-CEB7-4848-AB08-08D0973F82E9}" destId="{48A57525-3ED5-4943-A300-69BAFE03107C}" srcOrd="0" destOrd="0" presId="urn:microsoft.com/office/officeart/2008/layout/VerticalCurvedList"/>
    <dgm:cxn modelId="{B6EF4BC6-F9A4-4DDD-9E64-56F8CD9130FA}" type="presParOf" srcId="{A3860019-B3E7-4E4C-B746-242B34DB5E95}" destId="{A3E4CBEB-2CE2-46C2-B1A8-F4396C9FAFE4}" srcOrd="3" destOrd="0" presId="urn:microsoft.com/office/officeart/2008/layout/VerticalCurvedList"/>
    <dgm:cxn modelId="{761B51CF-A094-4A75-B8EE-B21535280287}" type="presParOf" srcId="{A3860019-B3E7-4E4C-B746-242B34DB5E95}" destId="{96775CA2-C48C-4635-B6FD-8BAA9D8F13A6}" srcOrd="4" destOrd="0" presId="urn:microsoft.com/office/officeart/2008/layout/VerticalCurvedList"/>
    <dgm:cxn modelId="{18CA353E-09B0-40F1-BD31-96015D110730}" type="presParOf" srcId="{96775CA2-C48C-4635-B6FD-8BAA9D8F13A6}" destId="{C36DFB3E-0672-4A97-90D4-533A5E435A21}" srcOrd="0" destOrd="0" presId="urn:microsoft.com/office/officeart/2008/layout/VerticalCurvedList"/>
    <dgm:cxn modelId="{B7BAB787-BEB1-4E4D-BB30-0A712CC37C9B}" type="presParOf" srcId="{A3860019-B3E7-4E4C-B746-242B34DB5E95}" destId="{209A7504-D369-4338-A70E-044469591A8D}" srcOrd="5" destOrd="0" presId="urn:microsoft.com/office/officeart/2008/layout/VerticalCurvedList"/>
    <dgm:cxn modelId="{B69398F6-BF63-478E-82BB-A0E990A2E36A}" type="presParOf" srcId="{A3860019-B3E7-4E4C-B746-242B34DB5E95}" destId="{9BE507EC-832F-4E89-B9B5-8EF3668BAD6D}" srcOrd="6" destOrd="0" presId="urn:microsoft.com/office/officeart/2008/layout/VerticalCurvedList"/>
    <dgm:cxn modelId="{A408BC8B-AB08-4CB2-8479-CAC0D5CDBD0E}" type="presParOf" srcId="{9BE507EC-832F-4E89-B9B5-8EF3668BAD6D}" destId="{5DD389A5-D1DC-47C5-8421-B8FEFD144143}" srcOrd="0" destOrd="0" presId="urn:microsoft.com/office/officeart/2008/layout/VerticalCurvedList"/>
    <dgm:cxn modelId="{E79A36DE-DF6B-48CE-B477-D75C63F4C0EA}" type="presParOf" srcId="{A3860019-B3E7-4E4C-B746-242B34DB5E95}" destId="{D5AC93B0-FDBB-4912-AA3E-55FE13974E2A}" srcOrd="7" destOrd="0" presId="urn:microsoft.com/office/officeart/2008/layout/VerticalCurvedList"/>
    <dgm:cxn modelId="{39349AB5-6AB4-402F-9794-ADF957090B1A}" type="presParOf" srcId="{A3860019-B3E7-4E4C-B746-242B34DB5E95}" destId="{CF519DDF-139B-44AC-8C3A-9EEA02EA1B74}" srcOrd="8" destOrd="0" presId="urn:microsoft.com/office/officeart/2008/layout/VerticalCurvedList"/>
    <dgm:cxn modelId="{416BC25F-5BF3-45E7-AB48-C727423E586D}" type="presParOf" srcId="{CF519DDF-139B-44AC-8C3A-9EEA02EA1B74}" destId="{7B47F511-E6B8-42B9-A60B-F796164BDA79}" srcOrd="0" destOrd="0" presId="urn:microsoft.com/office/officeart/2008/layout/VerticalCurvedList"/>
    <dgm:cxn modelId="{CCFC41A7-5CC4-432C-B8F4-C197D9A47960}" type="presParOf" srcId="{A3860019-B3E7-4E4C-B746-242B34DB5E95}" destId="{650F6039-BD18-48C3-BE30-33CD7A9FC11B}" srcOrd="9" destOrd="0" presId="urn:microsoft.com/office/officeart/2008/layout/VerticalCurvedList"/>
    <dgm:cxn modelId="{D13A448F-EB71-431F-9772-3E841AFF12AA}" type="presParOf" srcId="{A3860019-B3E7-4E4C-B746-242B34DB5E95}" destId="{13F51DD7-AB20-428C-A8D8-C57C0429EEE2}" srcOrd="10" destOrd="0" presId="urn:microsoft.com/office/officeart/2008/layout/VerticalCurvedList"/>
    <dgm:cxn modelId="{F6D625B1-C3D7-444C-A5D9-EC5CEEEF515B}" type="presParOf" srcId="{13F51DD7-AB20-428C-A8D8-C57C0429EEE2}" destId="{70CB9AF8-BBF5-4F9C-8DC7-6A34252FA88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3B78B3-F6C2-4296-86C5-16D506431B5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9ECFFCB-C366-424E-A45E-0E651B465B18}">
      <dgm:prSet phldrT="[Text]"/>
      <dgm:spPr/>
      <dgm:t>
        <a:bodyPr/>
        <a:lstStyle/>
        <a:p>
          <a:pPr algn="l"/>
          <a:r>
            <a:rPr lang="de-DE" dirty="0"/>
            <a:t>Finanzen</a:t>
          </a:r>
        </a:p>
      </dgm:t>
    </dgm:pt>
    <dgm:pt modelId="{B2BC4800-32E3-4E39-8B09-A522B2778CDC}" type="parTrans" cxnId="{B07E12EF-B3F5-4CE6-9800-F81AFC12389B}">
      <dgm:prSet/>
      <dgm:spPr/>
      <dgm:t>
        <a:bodyPr/>
        <a:lstStyle/>
        <a:p>
          <a:endParaRPr lang="de-DE"/>
        </a:p>
      </dgm:t>
    </dgm:pt>
    <dgm:pt modelId="{3E882BAC-6481-4EEB-9760-410809EEA63D}" type="sibTrans" cxnId="{B07E12EF-B3F5-4CE6-9800-F81AFC12389B}">
      <dgm:prSet/>
      <dgm:spPr/>
      <dgm:t>
        <a:bodyPr/>
        <a:lstStyle/>
        <a:p>
          <a:endParaRPr lang="de-DE"/>
        </a:p>
      </dgm:t>
    </dgm:pt>
    <dgm:pt modelId="{F6C8A74B-76B8-4405-B8BD-C899099C643B}">
      <dgm:prSet phldrT="[Text]"/>
      <dgm:spPr/>
      <dgm:t>
        <a:bodyPr/>
        <a:lstStyle/>
        <a:p>
          <a:pPr algn="l"/>
          <a:r>
            <a:rPr lang="de-DE" dirty="0"/>
            <a:t>Personal / PEPS</a:t>
          </a:r>
        </a:p>
      </dgm:t>
    </dgm:pt>
    <dgm:pt modelId="{20B6D304-63A0-4500-BCF7-D2B34D73DEB5}" type="parTrans" cxnId="{26E0E1E5-C4F1-4C79-936D-37670B4F23F2}">
      <dgm:prSet/>
      <dgm:spPr/>
      <dgm:t>
        <a:bodyPr/>
        <a:lstStyle/>
        <a:p>
          <a:endParaRPr lang="de-DE"/>
        </a:p>
      </dgm:t>
    </dgm:pt>
    <dgm:pt modelId="{B7C95163-58F1-44FC-99CD-F73D32601312}" type="sibTrans" cxnId="{26E0E1E5-C4F1-4C79-936D-37670B4F23F2}">
      <dgm:prSet/>
      <dgm:spPr/>
      <dgm:t>
        <a:bodyPr/>
        <a:lstStyle/>
        <a:p>
          <a:endParaRPr lang="de-DE"/>
        </a:p>
      </dgm:t>
    </dgm:pt>
    <dgm:pt modelId="{9B26A62E-5C06-407A-8C9B-FE6DA6562B2A}">
      <dgm:prSet phldrT="[Text]"/>
      <dgm:spPr/>
      <dgm:t>
        <a:bodyPr/>
        <a:lstStyle/>
        <a:p>
          <a:pPr algn="l"/>
          <a:r>
            <a:rPr lang="de-DE" dirty="0"/>
            <a:t>HEIM</a:t>
          </a:r>
        </a:p>
      </dgm:t>
    </dgm:pt>
    <dgm:pt modelId="{3C5B1F2B-67A9-4676-8400-56FC4CA93B07}" type="parTrans" cxnId="{9DE7C958-E76C-4002-83B1-5F3D91CC3F2B}">
      <dgm:prSet/>
      <dgm:spPr/>
      <dgm:t>
        <a:bodyPr/>
        <a:lstStyle/>
        <a:p>
          <a:endParaRPr lang="de-DE"/>
        </a:p>
      </dgm:t>
    </dgm:pt>
    <dgm:pt modelId="{18A93E64-77AA-41A2-930B-C5BEF50BEEDC}" type="sibTrans" cxnId="{9DE7C958-E76C-4002-83B1-5F3D91CC3F2B}">
      <dgm:prSet/>
      <dgm:spPr/>
      <dgm:t>
        <a:bodyPr/>
        <a:lstStyle/>
        <a:p>
          <a:endParaRPr lang="de-DE"/>
        </a:p>
      </dgm:t>
    </dgm:pt>
    <dgm:pt modelId="{5C497583-6D37-427D-AC28-C61A7A709199}">
      <dgm:prSet phldrT="[Text]"/>
      <dgm:spPr/>
      <dgm:t>
        <a:bodyPr/>
        <a:lstStyle/>
        <a:p>
          <a:pPr algn="l"/>
          <a:r>
            <a:rPr lang="de-DE" dirty="0"/>
            <a:t>Spitex</a:t>
          </a:r>
        </a:p>
      </dgm:t>
    </dgm:pt>
    <dgm:pt modelId="{C153BCF2-2944-475A-98DE-2FC4CA6EEEA2}" type="sibTrans" cxnId="{5F94AA89-1ABA-4159-9102-75908D7A48AB}">
      <dgm:prSet/>
      <dgm:spPr/>
      <dgm:t>
        <a:bodyPr/>
        <a:lstStyle/>
        <a:p>
          <a:endParaRPr lang="de-DE"/>
        </a:p>
      </dgm:t>
    </dgm:pt>
    <dgm:pt modelId="{F3693F81-D7E4-40C3-BCF4-6E5CEAA6E3C9}" type="parTrans" cxnId="{5F94AA89-1ABA-4159-9102-75908D7A48AB}">
      <dgm:prSet/>
      <dgm:spPr/>
      <dgm:t>
        <a:bodyPr/>
        <a:lstStyle/>
        <a:p>
          <a:endParaRPr lang="de-DE"/>
        </a:p>
      </dgm:t>
    </dgm:pt>
    <dgm:pt modelId="{C2BC6D02-4F82-4BD3-86F7-865BC8B57969}">
      <dgm:prSet phldrT="[Text]"/>
      <dgm:spPr/>
      <dgm:t>
        <a:bodyPr/>
        <a:lstStyle/>
        <a:p>
          <a:pPr algn="l"/>
          <a:r>
            <a:rPr lang="de-DE" dirty="0" err="1"/>
            <a:t>easyDOK</a:t>
          </a:r>
          <a:endParaRPr lang="de-DE" dirty="0"/>
        </a:p>
      </dgm:t>
    </dgm:pt>
    <dgm:pt modelId="{5CDD6F19-7D83-4943-B26A-9EE7B54299AB}" type="parTrans" cxnId="{3299D1D5-6803-4981-A16A-10F5E1CB707E}">
      <dgm:prSet/>
      <dgm:spPr/>
      <dgm:t>
        <a:bodyPr/>
        <a:lstStyle/>
        <a:p>
          <a:endParaRPr lang="de-DE"/>
        </a:p>
      </dgm:t>
    </dgm:pt>
    <dgm:pt modelId="{9B6BC45A-3707-4E8C-A48B-A35B3A5AA993}" type="sibTrans" cxnId="{3299D1D5-6803-4981-A16A-10F5E1CB707E}">
      <dgm:prSet/>
      <dgm:spPr/>
      <dgm:t>
        <a:bodyPr/>
        <a:lstStyle/>
        <a:p>
          <a:endParaRPr lang="de-DE"/>
        </a:p>
      </dgm:t>
    </dgm:pt>
    <dgm:pt modelId="{9DE3D0CA-5001-43EF-B5C3-0A7A58AB96E2}" type="pres">
      <dgm:prSet presAssocID="{FE3B78B3-F6C2-4296-86C5-16D506431B5F}" presName="linearFlow" presStyleCnt="0">
        <dgm:presLayoutVars>
          <dgm:dir/>
          <dgm:resizeHandles val="exact"/>
        </dgm:presLayoutVars>
      </dgm:prSet>
      <dgm:spPr/>
    </dgm:pt>
    <dgm:pt modelId="{7F6D354B-3615-48E9-A79E-780BBF98585D}" type="pres">
      <dgm:prSet presAssocID="{9B26A62E-5C06-407A-8C9B-FE6DA6562B2A}" presName="composite" presStyleCnt="0"/>
      <dgm:spPr/>
    </dgm:pt>
    <dgm:pt modelId="{6E65F257-4521-4677-8EBC-FCAABB54E389}" type="pres">
      <dgm:prSet presAssocID="{9B26A62E-5C06-407A-8C9B-FE6DA6562B2A}" presName="imgShp" presStyleLbl="fgImgPlace1" presStyleIdx="0" presStyleCnt="5" custLinFactNeighborX="-4256"/>
      <dgm:spPr>
        <a:solidFill>
          <a:schemeClr val="bg1"/>
        </a:solidFill>
        <a:ln>
          <a:solidFill>
            <a:schemeClr val="accent5"/>
          </a:solidFill>
        </a:ln>
      </dgm:spPr>
    </dgm:pt>
    <dgm:pt modelId="{6F1A92DD-D288-4F7F-B8BA-0BA5A6836E89}" type="pres">
      <dgm:prSet presAssocID="{9B26A62E-5C06-407A-8C9B-FE6DA6562B2A}" presName="txShp" presStyleLbl="node1" presStyleIdx="0" presStyleCnt="5">
        <dgm:presLayoutVars>
          <dgm:bulletEnabled val="1"/>
        </dgm:presLayoutVars>
      </dgm:prSet>
      <dgm:spPr/>
    </dgm:pt>
    <dgm:pt modelId="{92BC52E2-349A-481D-AABF-10DA60428719}" type="pres">
      <dgm:prSet presAssocID="{18A93E64-77AA-41A2-930B-C5BEF50BEEDC}" presName="spacing" presStyleCnt="0"/>
      <dgm:spPr/>
    </dgm:pt>
    <dgm:pt modelId="{8812E943-8D04-4FD7-A3D4-0E912124D6ED}" type="pres">
      <dgm:prSet presAssocID="{19ECFFCB-C366-424E-A45E-0E651B465B18}" presName="composite" presStyleCnt="0"/>
      <dgm:spPr/>
    </dgm:pt>
    <dgm:pt modelId="{81ACBF0E-B453-4B0D-9E6B-B8BB0703C789}" type="pres">
      <dgm:prSet presAssocID="{19ECFFCB-C366-424E-A45E-0E651B465B18}" presName="imgShp" presStyleLbl="fgImgPlace1" presStyleIdx="1" presStyleCnt="5"/>
      <dgm:spPr>
        <a:solidFill>
          <a:schemeClr val="bg1"/>
        </a:solidFill>
        <a:ln>
          <a:solidFill>
            <a:schemeClr val="accent5"/>
          </a:solidFill>
        </a:ln>
      </dgm:spPr>
    </dgm:pt>
    <dgm:pt modelId="{ADD100D1-6E18-4BC2-BF88-863097915865}" type="pres">
      <dgm:prSet presAssocID="{19ECFFCB-C366-424E-A45E-0E651B465B18}" presName="txShp" presStyleLbl="node1" presStyleIdx="1" presStyleCnt="5">
        <dgm:presLayoutVars>
          <dgm:bulletEnabled val="1"/>
        </dgm:presLayoutVars>
      </dgm:prSet>
      <dgm:spPr/>
    </dgm:pt>
    <dgm:pt modelId="{D27E8AA7-3989-4255-A137-16E776F10F8F}" type="pres">
      <dgm:prSet presAssocID="{3E882BAC-6481-4EEB-9760-410809EEA63D}" presName="spacing" presStyleCnt="0"/>
      <dgm:spPr/>
    </dgm:pt>
    <dgm:pt modelId="{5D14CB31-175F-441F-BFC5-8BF8CC11D344}" type="pres">
      <dgm:prSet presAssocID="{F6C8A74B-76B8-4405-B8BD-C899099C643B}" presName="composite" presStyleCnt="0"/>
      <dgm:spPr/>
    </dgm:pt>
    <dgm:pt modelId="{E6F964DF-2FA4-43B9-8BC1-068A5F7CB9DF}" type="pres">
      <dgm:prSet presAssocID="{F6C8A74B-76B8-4405-B8BD-C899099C643B}" presName="imgShp" presStyleLbl="fgImgPlace1" presStyleIdx="2" presStyleCnt="5"/>
      <dgm:spPr>
        <a:solidFill>
          <a:schemeClr val="bg1"/>
        </a:solidFill>
        <a:ln>
          <a:solidFill>
            <a:schemeClr val="accent5"/>
          </a:solidFill>
        </a:ln>
      </dgm:spPr>
    </dgm:pt>
    <dgm:pt modelId="{271CBDD1-2820-4BFE-927F-9A2CE97E7175}" type="pres">
      <dgm:prSet presAssocID="{F6C8A74B-76B8-4405-B8BD-C899099C643B}" presName="txShp" presStyleLbl="node1" presStyleIdx="2" presStyleCnt="5">
        <dgm:presLayoutVars>
          <dgm:bulletEnabled val="1"/>
        </dgm:presLayoutVars>
      </dgm:prSet>
      <dgm:spPr/>
    </dgm:pt>
    <dgm:pt modelId="{5C38522D-8485-415F-9815-409A1E5116AD}" type="pres">
      <dgm:prSet presAssocID="{B7C95163-58F1-44FC-99CD-F73D32601312}" presName="spacing" presStyleCnt="0"/>
      <dgm:spPr/>
    </dgm:pt>
    <dgm:pt modelId="{D520410E-27DE-46CA-B538-61EB3F7BC5AF}" type="pres">
      <dgm:prSet presAssocID="{5C497583-6D37-427D-AC28-C61A7A709199}" presName="composite" presStyleCnt="0"/>
      <dgm:spPr/>
    </dgm:pt>
    <dgm:pt modelId="{63E8C1C0-3CDE-4DCD-B225-6BC30C6E0B82}" type="pres">
      <dgm:prSet presAssocID="{5C497583-6D37-427D-AC28-C61A7A709199}" presName="imgShp" presStyleLbl="fgImgPlace1" presStyleIdx="3" presStyleCnt="5"/>
      <dgm:spPr>
        <a:solidFill>
          <a:schemeClr val="bg1"/>
        </a:solidFill>
        <a:ln>
          <a:solidFill>
            <a:schemeClr val="accent5"/>
          </a:solidFill>
        </a:ln>
      </dgm:spPr>
    </dgm:pt>
    <dgm:pt modelId="{E4110ECE-4E0E-4D31-90CF-F30123CF4B4B}" type="pres">
      <dgm:prSet presAssocID="{5C497583-6D37-427D-AC28-C61A7A709199}" presName="txShp" presStyleLbl="node1" presStyleIdx="3" presStyleCnt="5">
        <dgm:presLayoutVars>
          <dgm:bulletEnabled val="1"/>
        </dgm:presLayoutVars>
      </dgm:prSet>
      <dgm:spPr/>
    </dgm:pt>
    <dgm:pt modelId="{92478FB4-7AE9-4E89-9F21-65BFC838F381}" type="pres">
      <dgm:prSet presAssocID="{C153BCF2-2944-475A-98DE-2FC4CA6EEEA2}" presName="spacing" presStyleCnt="0"/>
      <dgm:spPr/>
    </dgm:pt>
    <dgm:pt modelId="{5D568A8B-A5B2-4735-A9AA-0E5DA70C1E69}" type="pres">
      <dgm:prSet presAssocID="{C2BC6D02-4F82-4BD3-86F7-865BC8B57969}" presName="composite" presStyleCnt="0"/>
      <dgm:spPr/>
    </dgm:pt>
    <dgm:pt modelId="{C10A0A86-0393-44F1-AF7E-CDB9D0B417AD}" type="pres">
      <dgm:prSet presAssocID="{C2BC6D02-4F82-4BD3-86F7-865BC8B57969}" presName="imgShp" presStyleLbl="fgImgPlace1" presStyleIdx="4" presStyleCnt="5"/>
      <dgm:spPr/>
    </dgm:pt>
    <dgm:pt modelId="{CCB8728F-25EA-40FC-8CED-8517CCB2E651}" type="pres">
      <dgm:prSet presAssocID="{C2BC6D02-4F82-4BD3-86F7-865BC8B57969}" presName="txShp" presStyleLbl="node1" presStyleIdx="4" presStyleCnt="5">
        <dgm:presLayoutVars>
          <dgm:bulletEnabled val="1"/>
        </dgm:presLayoutVars>
      </dgm:prSet>
      <dgm:spPr/>
    </dgm:pt>
  </dgm:ptLst>
  <dgm:cxnLst>
    <dgm:cxn modelId="{02B9E417-202E-4965-A0FC-8B23A915F51F}" type="presOf" srcId="{F6C8A74B-76B8-4405-B8BD-C899099C643B}" destId="{271CBDD1-2820-4BFE-927F-9A2CE97E7175}" srcOrd="0" destOrd="0" presId="urn:microsoft.com/office/officeart/2005/8/layout/vList3"/>
    <dgm:cxn modelId="{4A0D5137-5A58-4FA6-878D-028EACE46F90}" type="presOf" srcId="{C2BC6D02-4F82-4BD3-86F7-865BC8B57969}" destId="{CCB8728F-25EA-40FC-8CED-8517CCB2E651}" srcOrd="0" destOrd="0" presId="urn:microsoft.com/office/officeart/2005/8/layout/vList3"/>
    <dgm:cxn modelId="{ED4BF270-5114-4520-B21C-10FC07E63563}" type="presOf" srcId="{5C497583-6D37-427D-AC28-C61A7A709199}" destId="{E4110ECE-4E0E-4D31-90CF-F30123CF4B4B}" srcOrd="0" destOrd="0" presId="urn:microsoft.com/office/officeart/2005/8/layout/vList3"/>
    <dgm:cxn modelId="{163BDF74-CEA7-4265-9600-EAA0F30CBCB5}" type="presOf" srcId="{FE3B78B3-F6C2-4296-86C5-16D506431B5F}" destId="{9DE3D0CA-5001-43EF-B5C3-0A7A58AB96E2}" srcOrd="0" destOrd="0" presId="urn:microsoft.com/office/officeart/2005/8/layout/vList3"/>
    <dgm:cxn modelId="{9DE7C958-E76C-4002-83B1-5F3D91CC3F2B}" srcId="{FE3B78B3-F6C2-4296-86C5-16D506431B5F}" destId="{9B26A62E-5C06-407A-8C9B-FE6DA6562B2A}" srcOrd="0" destOrd="0" parTransId="{3C5B1F2B-67A9-4676-8400-56FC4CA93B07}" sibTransId="{18A93E64-77AA-41A2-930B-C5BEF50BEEDC}"/>
    <dgm:cxn modelId="{5F94AA89-1ABA-4159-9102-75908D7A48AB}" srcId="{FE3B78B3-F6C2-4296-86C5-16D506431B5F}" destId="{5C497583-6D37-427D-AC28-C61A7A709199}" srcOrd="3" destOrd="0" parTransId="{F3693F81-D7E4-40C3-BCF4-6E5CEAA6E3C9}" sibTransId="{C153BCF2-2944-475A-98DE-2FC4CA6EEEA2}"/>
    <dgm:cxn modelId="{4B1BA7C7-EFE0-43A8-8131-2015F586AC21}" type="presOf" srcId="{9B26A62E-5C06-407A-8C9B-FE6DA6562B2A}" destId="{6F1A92DD-D288-4F7F-B8BA-0BA5A6836E89}" srcOrd="0" destOrd="0" presId="urn:microsoft.com/office/officeart/2005/8/layout/vList3"/>
    <dgm:cxn modelId="{3299D1D5-6803-4981-A16A-10F5E1CB707E}" srcId="{FE3B78B3-F6C2-4296-86C5-16D506431B5F}" destId="{C2BC6D02-4F82-4BD3-86F7-865BC8B57969}" srcOrd="4" destOrd="0" parTransId="{5CDD6F19-7D83-4943-B26A-9EE7B54299AB}" sibTransId="{9B6BC45A-3707-4E8C-A48B-A35B3A5AA993}"/>
    <dgm:cxn modelId="{26E0E1E5-C4F1-4C79-936D-37670B4F23F2}" srcId="{FE3B78B3-F6C2-4296-86C5-16D506431B5F}" destId="{F6C8A74B-76B8-4405-B8BD-C899099C643B}" srcOrd="2" destOrd="0" parTransId="{20B6D304-63A0-4500-BCF7-D2B34D73DEB5}" sibTransId="{B7C95163-58F1-44FC-99CD-F73D32601312}"/>
    <dgm:cxn modelId="{B07E12EF-B3F5-4CE6-9800-F81AFC12389B}" srcId="{FE3B78B3-F6C2-4296-86C5-16D506431B5F}" destId="{19ECFFCB-C366-424E-A45E-0E651B465B18}" srcOrd="1" destOrd="0" parTransId="{B2BC4800-32E3-4E39-8B09-A522B2778CDC}" sibTransId="{3E882BAC-6481-4EEB-9760-410809EEA63D}"/>
    <dgm:cxn modelId="{D0312EF3-D552-4892-A26C-189071C3E6B6}" type="presOf" srcId="{19ECFFCB-C366-424E-A45E-0E651B465B18}" destId="{ADD100D1-6E18-4BC2-BF88-863097915865}" srcOrd="0" destOrd="0" presId="urn:microsoft.com/office/officeart/2005/8/layout/vList3"/>
    <dgm:cxn modelId="{0078C78A-F6F6-4B0D-BBDE-9C549F1359FD}" type="presParOf" srcId="{9DE3D0CA-5001-43EF-B5C3-0A7A58AB96E2}" destId="{7F6D354B-3615-48E9-A79E-780BBF98585D}" srcOrd="0" destOrd="0" presId="urn:microsoft.com/office/officeart/2005/8/layout/vList3"/>
    <dgm:cxn modelId="{255F2CC2-AF03-404E-B275-633799135D0A}" type="presParOf" srcId="{7F6D354B-3615-48E9-A79E-780BBF98585D}" destId="{6E65F257-4521-4677-8EBC-FCAABB54E389}" srcOrd="0" destOrd="0" presId="urn:microsoft.com/office/officeart/2005/8/layout/vList3"/>
    <dgm:cxn modelId="{008124B6-8780-4EF5-AD60-640EA471AB0D}" type="presParOf" srcId="{7F6D354B-3615-48E9-A79E-780BBF98585D}" destId="{6F1A92DD-D288-4F7F-B8BA-0BA5A6836E89}" srcOrd="1" destOrd="0" presId="urn:microsoft.com/office/officeart/2005/8/layout/vList3"/>
    <dgm:cxn modelId="{02EE73DA-D78A-478C-B761-ACF8CB75A87A}" type="presParOf" srcId="{9DE3D0CA-5001-43EF-B5C3-0A7A58AB96E2}" destId="{92BC52E2-349A-481D-AABF-10DA60428719}" srcOrd="1" destOrd="0" presId="urn:microsoft.com/office/officeart/2005/8/layout/vList3"/>
    <dgm:cxn modelId="{D946376C-0D97-4473-B2D1-C46244E87CD4}" type="presParOf" srcId="{9DE3D0CA-5001-43EF-B5C3-0A7A58AB96E2}" destId="{8812E943-8D04-4FD7-A3D4-0E912124D6ED}" srcOrd="2" destOrd="0" presId="urn:microsoft.com/office/officeart/2005/8/layout/vList3"/>
    <dgm:cxn modelId="{6FB9E7FD-BCF1-468E-BFDF-CFCFB1CA13D2}" type="presParOf" srcId="{8812E943-8D04-4FD7-A3D4-0E912124D6ED}" destId="{81ACBF0E-B453-4B0D-9E6B-B8BB0703C789}" srcOrd="0" destOrd="0" presId="urn:microsoft.com/office/officeart/2005/8/layout/vList3"/>
    <dgm:cxn modelId="{0D8693BE-BD71-4FBC-8094-72CC3540B51C}" type="presParOf" srcId="{8812E943-8D04-4FD7-A3D4-0E912124D6ED}" destId="{ADD100D1-6E18-4BC2-BF88-863097915865}" srcOrd="1" destOrd="0" presId="urn:microsoft.com/office/officeart/2005/8/layout/vList3"/>
    <dgm:cxn modelId="{DE0CB3BA-20E7-4023-995D-82F5DEDBB914}" type="presParOf" srcId="{9DE3D0CA-5001-43EF-B5C3-0A7A58AB96E2}" destId="{D27E8AA7-3989-4255-A137-16E776F10F8F}" srcOrd="3" destOrd="0" presId="urn:microsoft.com/office/officeart/2005/8/layout/vList3"/>
    <dgm:cxn modelId="{1B4796D1-32DA-422F-B199-E7FEF15E22C0}" type="presParOf" srcId="{9DE3D0CA-5001-43EF-B5C3-0A7A58AB96E2}" destId="{5D14CB31-175F-441F-BFC5-8BF8CC11D344}" srcOrd="4" destOrd="0" presId="urn:microsoft.com/office/officeart/2005/8/layout/vList3"/>
    <dgm:cxn modelId="{68EE0BC6-1AC6-4C86-9897-BFF6D9A33638}" type="presParOf" srcId="{5D14CB31-175F-441F-BFC5-8BF8CC11D344}" destId="{E6F964DF-2FA4-43B9-8BC1-068A5F7CB9DF}" srcOrd="0" destOrd="0" presId="urn:microsoft.com/office/officeart/2005/8/layout/vList3"/>
    <dgm:cxn modelId="{F9797F2B-AFC1-4926-B6E6-8B1F91EAD3DB}" type="presParOf" srcId="{5D14CB31-175F-441F-BFC5-8BF8CC11D344}" destId="{271CBDD1-2820-4BFE-927F-9A2CE97E7175}" srcOrd="1" destOrd="0" presId="urn:microsoft.com/office/officeart/2005/8/layout/vList3"/>
    <dgm:cxn modelId="{FF443ECB-696D-418C-BFED-DDAC5A08A0FC}" type="presParOf" srcId="{9DE3D0CA-5001-43EF-B5C3-0A7A58AB96E2}" destId="{5C38522D-8485-415F-9815-409A1E5116AD}" srcOrd="5" destOrd="0" presId="urn:microsoft.com/office/officeart/2005/8/layout/vList3"/>
    <dgm:cxn modelId="{B4FE39FB-B1AD-4BB9-B1AE-BEEA835915D3}" type="presParOf" srcId="{9DE3D0CA-5001-43EF-B5C3-0A7A58AB96E2}" destId="{D520410E-27DE-46CA-B538-61EB3F7BC5AF}" srcOrd="6" destOrd="0" presId="urn:microsoft.com/office/officeart/2005/8/layout/vList3"/>
    <dgm:cxn modelId="{4F0F0247-EB80-4712-AB31-059D51C65D95}" type="presParOf" srcId="{D520410E-27DE-46CA-B538-61EB3F7BC5AF}" destId="{63E8C1C0-3CDE-4DCD-B225-6BC30C6E0B82}" srcOrd="0" destOrd="0" presId="urn:microsoft.com/office/officeart/2005/8/layout/vList3"/>
    <dgm:cxn modelId="{0295381B-3D20-4A2A-AA90-9901E1B2FEA4}" type="presParOf" srcId="{D520410E-27DE-46CA-B538-61EB3F7BC5AF}" destId="{E4110ECE-4E0E-4D31-90CF-F30123CF4B4B}" srcOrd="1" destOrd="0" presId="urn:microsoft.com/office/officeart/2005/8/layout/vList3"/>
    <dgm:cxn modelId="{0BD04CBF-258F-4355-9440-F262BB52E92A}" type="presParOf" srcId="{9DE3D0CA-5001-43EF-B5C3-0A7A58AB96E2}" destId="{92478FB4-7AE9-4E89-9F21-65BFC838F381}" srcOrd="7" destOrd="0" presId="urn:microsoft.com/office/officeart/2005/8/layout/vList3"/>
    <dgm:cxn modelId="{FE7437E3-7935-4F33-9AF2-3D2340294627}" type="presParOf" srcId="{9DE3D0CA-5001-43EF-B5C3-0A7A58AB96E2}" destId="{5D568A8B-A5B2-4735-A9AA-0E5DA70C1E69}" srcOrd="8" destOrd="0" presId="urn:microsoft.com/office/officeart/2005/8/layout/vList3"/>
    <dgm:cxn modelId="{486C649F-7FDA-401E-B82F-92633FD3E91B}" type="presParOf" srcId="{5D568A8B-A5B2-4735-A9AA-0E5DA70C1E69}" destId="{C10A0A86-0393-44F1-AF7E-CDB9D0B417AD}" srcOrd="0" destOrd="0" presId="urn:microsoft.com/office/officeart/2005/8/layout/vList3"/>
    <dgm:cxn modelId="{35B9E4B1-3E60-45EC-B233-AC68FB6C92E0}" type="presParOf" srcId="{5D568A8B-A5B2-4735-A9AA-0E5DA70C1E69}" destId="{CCB8728F-25EA-40FC-8CED-8517CCB2E6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9AF84-87B5-4362-A91D-F002E96C94E2}">
      <dsp:nvSpPr>
        <dsp:cNvPr id="0" name=""/>
        <dsp:cNvSpPr/>
      </dsp:nvSpPr>
      <dsp:spPr>
        <a:xfrm>
          <a:off x="-4530135" y="-694647"/>
          <a:ext cx="5396550" cy="5396550"/>
        </a:xfrm>
        <a:prstGeom prst="blockArc">
          <a:avLst>
            <a:gd name="adj1" fmla="val 18900000"/>
            <a:gd name="adj2" fmla="val 2700000"/>
            <a:gd name="adj3" fmla="val 4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C045E5-7668-47D3-A074-CD7B1900FC20}">
      <dsp:nvSpPr>
        <dsp:cNvPr id="0" name=""/>
        <dsp:cNvSpPr/>
      </dsp:nvSpPr>
      <dsp:spPr>
        <a:xfrm>
          <a:off x="379294" y="250373"/>
          <a:ext cx="7693357" cy="501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22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Einleitung</a:t>
          </a:r>
        </a:p>
      </dsp:txBody>
      <dsp:txXfrm>
        <a:off x="379294" y="250373"/>
        <a:ext cx="7693357" cy="501067"/>
      </dsp:txXfrm>
    </dsp:sp>
    <dsp:sp modelId="{48A57525-3ED5-4943-A300-69BAFE03107C}">
      <dsp:nvSpPr>
        <dsp:cNvPr id="0" name=""/>
        <dsp:cNvSpPr/>
      </dsp:nvSpPr>
      <dsp:spPr>
        <a:xfrm>
          <a:off x="66127" y="187739"/>
          <a:ext cx="626333" cy="62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E4CBEB-2CE2-46C2-B1A8-F4396C9FAFE4}">
      <dsp:nvSpPr>
        <dsp:cNvPr id="0" name=""/>
        <dsp:cNvSpPr/>
      </dsp:nvSpPr>
      <dsp:spPr>
        <a:xfrm>
          <a:off x="738344" y="1001733"/>
          <a:ext cx="7334306" cy="501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22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BI-Produktpalette</a:t>
          </a:r>
        </a:p>
      </dsp:txBody>
      <dsp:txXfrm>
        <a:off x="738344" y="1001733"/>
        <a:ext cx="7334306" cy="501067"/>
      </dsp:txXfrm>
    </dsp:sp>
    <dsp:sp modelId="{C36DFB3E-0672-4A97-90D4-533A5E435A21}">
      <dsp:nvSpPr>
        <dsp:cNvPr id="0" name=""/>
        <dsp:cNvSpPr/>
      </dsp:nvSpPr>
      <dsp:spPr>
        <a:xfrm>
          <a:off x="425177" y="939100"/>
          <a:ext cx="626333" cy="62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9A7504-D369-4338-A70E-044469591A8D}">
      <dsp:nvSpPr>
        <dsp:cNvPr id="0" name=""/>
        <dsp:cNvSpPr/>
      </dsp:nvSpPr>
      <dsp:spPr>
        <a:xfrm>
          <a:off x="848544" y="1753093"/>
          <a:ext cx="7224107" cy="501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22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Cockpits</a:t>
          </a:r>
        </a:p>
      </dsp:txBody>
      <dsp:txXfrm>
        <a:off x="848544" y="1753093"/>
        <a:ext cx="7224107" cy="501067"/>
      </dsp:txXfrm>
    </dsp:sp>
    <dsp:sp modelId="{5DD389A5-D1DC-47C5-8421-B8FEFD144143}">
      <dsp:nvSpPr>
        <dsp:cNvPr id="0" name=""/>
        <dsp:cNvSpPr/>
      </dsp:nvSpPr>
      <dsp:spPr>
        <a:xfrm>
          <a:off x="535377" y="1690460"/>
          <a:ext cx="626333" cy="62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C93B0-FDBB-4912-AA3E-55FE13974E2A}">
      <dsp:nvSpPr>
        <dsp:cNvPr id="0" name=""/>
        <dsp:cNvSpPr/>
      </dsp:nvSpPr>
      <dsp:spPr>
        <a:xfrm>
          <a:off x="738344" y="2504454"/>
          <a:ext cx="7334306" cy="501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22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Erstellen von Cube-Auswertungen</a:t>
          </a:r>
        </a:p>
      </dsp:txBody>
      <dsp:txXfrm>
        <a:off x="738344" y="2504454"/>
        <a:ext cx="7334306" cy="501067"/>
      </dsp:txXfrm>
    </dsp:sp>
    <dsp:sp modelId="{7B47F511-E6B8-42B9-A60B-F796164BDA79}">
      <dsp:nvSpPr>
        <dsp:cNvPr id="0" name=""/>
        <dsp:cNvSpPr/>
      </dsp:nvSpPr>
      <dsp:spPr>
        <a:xfrm>
          <a:off x="425177" y="2441820"/>
          <a:ext cx="626333" cy="62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0F6039-BD18-48C3-BE30-33CD7A9FC11B}">
      <dsp:nvSpPr>
        <dsp:cNvPr id="0" name=""/>
        <dsp:cNvSpPr/>
      </dsp:nvSpPr>
      <dsp:spPr>
        <a:xfrm>
          <a:off x="379294" y="3255814"/>
          <a:ext cx="7693357" cy="501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22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Zusammenfassung</a:t>
          </a:r>
        </a:p>
      </dsp:txBody>
      <dsp:txXfrm>
        <a:off x="379294" y="3255814"/>
        <a:ext cx="7693357" cy="501067"/>
      </dsp:txXfrm>
    </dsp:sp>
    <dsp:sp modelId="{70CB9AF8-BBF5-4F9C-8DC7-6A34252FA881}">
      <dsp:nvSpPr>
        <dsp:cNvPr id="0" name=""/>
        <dsp:cNvSpPr/>
      </dsp:nvSpPr>
      <dsp:spPr>
        <a:xfrm>
          <a:off x="66127" y="3193181"/>
          <a:ext cx="626333" cy="62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A92DD-D288-4F7F-B8BA-0BA5A6836E89}">
      <dsp:nvSpPr>
        <dsp:cNvPr id="0" name=""/>
        <dsp:cNvSpPr/>
      </dsp:nvSpPr>
      <dsp:spPr>
        <a:xfrm rot="10800000">
          <a:off x="1921061" y="173"/>
          <a:ext cx="6925246" cy="706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737" tIns="129540" rIns="241808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HEIM</a:t>
          </a:r>
        </a:p>
      </dsp:txBody>
      <dsp:txXfrm rot="10800000">
        <a:off x="2097793" y="173"/>
        <a:ext cx="6748514" cy="706930"/>
      </dsp:txXfrm>
    </dsp:sp>
    <dsp:sp modelId="{6E65F257-4521-4677-8EBC-FCAABB54E389}">
      <dsp:nvSpPr>
        <dsp:cNvPr id="0" name=""/>
        <dsp:cNvSpPr/>
      </dsp:nvSpPr>
      <dsp:spPr>
        <a:xfrm>
          <a:off x="1537509" y="173"/>
          <a:ext cx="706930" cy="70693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D100D1-6E18-4BC2-BF88-863097915865}">
      <dsp:nvSpPr>
        <dsp:cNvPr id="0" name=""/>
        <dsp:cNvSpPr/>
      </dsp:nvSpPr>
      <dsp:spPr>
        <a:xfrm rot="10800000">
          <a:off x="1921061" y="918128"/>
          <a:ext cx="6925246" cy="706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737" tIns="129540" rIns="241808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Finanzen</a:t>
          </a:r>
        </a:p>
      </dsp:txBody>
      <dsp:txXfrm rot="10800000">
        <a:off x="2097793" y="918128"/>
        <a:ext cx="6748514" cy="706930"/>
      </dsp:txXfrm>
    </dsp:sp>
    <dsp:sp modelId="{81ACBF0E-B453-4B0D-9E6B-B8BB0703C789}">
      <dsp:nvSpPr>
        <dsp:cNvPr id="0" name=""/>
        <dsp:cNvSpPr/>
      </dsp:nvSpPr>
      <dsp:spPr>
        <a:xfrm>
          <a:off x="1567596" y="918128"/>
          <a:ext cx="706930" cy="70693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1CBDD1-2820-4BFE-927F-9A2CE97E7175}">
      <dsp:nvSpPr>
        <dsp:cNvPr id="0" name=""/>
        <dsp:cNvSpPr/>
      </dsp:nvSpPr>
      <dsp:spPr>
        <a:xfrm rot="10800000">
          <a:off x="1921061" y="1836082"/>
          <a:ext cx="6925246" cy="706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737" tIns="129540" rIns="241808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Personal / PEPS</a:t>
          </a:r>
        </a:p>
      </dsp:txBody>
      <dsp:txXfrm rot="10800000">
        <a:off x="2097793" y="1836082"/>
        <a:ext cx="6748514" cy="706930"/>
      </dsp:txXfrm>
    </dsp:sp>
    <dsp:sp modelId="{E6F964DF-2FA4-43B9-8BC1-068A5F7CB9DF}">
      <dsp:nvSpPr>
        <dsp:cNvPr id="0" name=""/>
        <dsp:cNvSpPr/>
      </dsp:nvSpPr>
      <dsp:spPr>
        <a:xfrm>
          <a:off x="1567596" y="1836082"/>
          <a:ext cx="706930" cy="70693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10ECE-4E0E-4D31-90CF-F30123CF4B4B}">
      <dsp:nvSpPr>
        <dsp:cNvPr id="0" name=""/>
        <dsp:cNvSpPr/>
      </dsp:nvSpPr>
      <dsp:spPr>
        <a:xfrm rot="10800000">
          <a:off x="1921061" y="2754036"/>
          <a:ext cx="6925246" cy="706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737" tIns="129540" rIns="241808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Spitex</a:t>
          </a:r>
        </a:p>
      </dsp:txBody>
      <dsp:txXfrm rot="10800000">
        <a:off x="2097793" y="2754036"/>
        <a:ext cx="6748514" cy="706930"/>
      </dsp:txXfrm>
    </dsp:sp>
    <dsp:sp modelId="{63E8C1C0-3CDE-4DCD-B225-6BC30C6E0B82}">
      <dsp:nvSpPr>
        <dsp:cNvPr id="0" name=""/>
        <dsp:cNvSpPr/>
      </dsp:nvSpPr>
      <dsp:spPr>
        <a:xfrm>
          <a:off x="1567596" y="2754036"/>
          <a:ext cx="706930" cy="70693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B8728F-25EA-40FC-8CED-8517CCB2E651}">
      <dsp:nvSpPr>
        <dsp:cNvPr id="0" name=""/>
        <dsp:cNvSpPr/>
      </dsp:nvSpPr>
      <dsp:spPr>
        <a:xfrm rot="10800000">
          <a:off x="1921061" y="3671990"/>
          <a:ext cx="6925246" cy="706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737" tIns="129540" rIns="241808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 err="1"/>
            <a:t>easyDOK</a:t>
          </a:r>
          <a:endParaRPr lang="de-DE" sz="3400" kern="1200" dirty="0"/>
        </a:p>
      </dsp:txBody>
      <dsp:txXfrm rot="10800000">
        <a:off x="2097793" y="3671990"/>
        <a:ext cx="6748514" cy="706930"/>
      </dsp:txXfrm>
    </dsp:sp>
    <dsp:sp modelId="{C10A0A86-0393-44F1-AF7E-CDB9D0B417AD}">
      <dsp:nvSpPr>
        <dsp:cNvPr id="0" name=""/>
        <dsp:cNvSpPr/>
      </dsp:nvSpPr>
      <dsp:spPr>
        <a:xfrm>
          <a:off x="1567596" y="3671990"/>
          <a:ext cx="706930" cy="70693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A100-ADA8-40D8-9833-2B6F6E1407FF}" type="datetimeFigureOut">
              <a:rPr lang="de-DE" sz="1000" smtClean="0"/>
              <a:t>21.10.2024</a:t>
            </a:fld>
            <a:endParaRPr lang="de-DE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F972-34A1-48A3-9669-6D737DCAFFF5}" type="slidenum">
              <a:rPr lang="de-DE" sz="1000" smtClean="0"/>
              <a:t>‹Nr.›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106106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F981D06A-F6D1-479A-A566-715A0CE36CD1}" type="datetimeFigureOut">
              <a:rPr lang="de-DE" smtClean="0"/>
              <a:pPr/>
              <a:t>21.10.2024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2588" y="685800"/>
            <a:ext cx="6092825" cy="34290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EB3C7298-7484-406B-A720-81854D6B4D4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4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Bef>
        <a:spcPts val="0"/>
      </a:spcBef>
      <a:spcAft>
        <a:spcPts val="600"/>
      </a:spcAft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Bef>
        <a:spcPts val="0"/>
      </a:spcBef>
      <a:spcAft>
        <a:spcPts val="60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Titelfolie bereits während der Einwahl der Teilnehmer anzeigen, in dem die Bildschirmübertragung gestartet und dann sofort pausiert wird!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C7298-7484-406B-A720-81854D6B4D4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844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FAAEF037-4EDE-436D-840D-3AD1CA4659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10"/>
            <a:ext cx="12205997" cy="68581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693738" y="2970210"/>
            <a:ext cx="10798968" cy="1431923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3738" y="1311989"/>
            <a:ext cx="10801350" cy="1341782"/>
          </a:xfrm>
          <a:prstGeom prst="rect">
            <a:avLst/>
          </a:prstGeom>
        </p:spPr>
        <p:txBody>
          <a:bodyPr anchor="b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Master-Untertitelformat bearbeiten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409700" y="5041900"/>
            <a:ext cx="8802688" cy="3932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Name Referent | Funktion </a:t>
            </a:r>
          </a:p>
          <a:p>
            <a:pPr lvl="0"/>
            <a:endParaRPr lang="de-DE" dirty="0"/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9700" y="5587525"/>
            <a:ext cx="8802688" cy="3932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Anlass | Datum</a:t>
            </a:r>
          </a:p>
          <a:p>
            <a:pPr lvl="0"/>
            <a:endParaRPr lang="de-DE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1B560B9E-4971-4D17-AA5E-0FA087E5C2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dunk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rgbClr val="D9D9D9">
              <a:alpha val="67059"/>
            </a:srgbClr>
          </a:solidFill>
        </p:spPr>
        <p:txBody>
          <a:bodyPr lIns="180000" tIns="180000" rIns="180000" bIns="180000" anchor="ctr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27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0" name="Inhaltsplatzhalter 4"/>
          <p:cNvSpPr>
            <a:spLocks noGrp="1"/>
          </p:cNvSpPr>
          <p:nvPr>
            <p:ph sz="quarter" idx="18" hasCustomPrompt="1"/>
          </p:nvPr>
        </p:nvSpPr>
        <p:spPr>
          <a:xfrm>
            <a:off x="6262028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6"/>
          </p:nvPr>
        </p:nvSpPr>
        <p:spPr bwMode="gray">
          <a:xfrm>
            <a:off x="6239669" y="1924340"/>
            <a:ext cx="5255419" cy="4442258"/>
          </a:xfrm>
          <a:prstGeom prst="rect">
            <a:avLst/>
          </a:prstGeom>
        </p:spPr>
        <p:txBody>
          <a:bodyPr tIns="0" bIns="540000" anchor="ctr"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8" y="1922804"/>
            <a:ext cx="5250859" cy="4378079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7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62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2168975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3" name="Textplatzhalter 6"/>
          <p:cNvSpPr>
            <a:spLocks noGrp="1"/>
          </p:cNvSpPr>
          <p:nvPr>
            <p:ph type="body" sz="quarter" idx="43"/>
          </p:nvPr>
        </p:nvSpPr>
        <p:spPr>
          <a:xfrm>
            <a:off x="2169263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5" name="Textplatzhalter 6"/>
          <p:cNvSpPr>
            <a:spLocks noGrp="1"/>
          </p:cNvSpPr>
          <p:nvPr>
            <p:ph type="body" sz="quarter" idx="46"/>
          </p:nvPr>
        </p:nvSpPr>
        <p:spPr>
          <a:xfrm>
            <a:off x="7560598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9" name="Textplatzhalter 6"/>
          <p:cNvSpPr>
            <a:spLocks noGrp="1"/>
          </p:cNvSpPr>
          <p:nvPr>
            <p:ph type="body" sz="quarter" idx="49"/>
          </p:nvPr>
        </p:nvSpPr>
        <p:spPr>
          <a:xfrm>
            <a:off x="7560598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6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115" y="4716339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2798706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3770342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2798706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3770342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332" y="4716339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23870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201794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18197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511087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60268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2871064"/>
            <a:ext cx="2080988" cy="61709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3862699"/>
            <a:ext cx="2105623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355" y="4814330"/>
            <a:ext cx="2089883" cy="6037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62233" y="5682233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66618" y="5682233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39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71534" y="6075128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platzhalter 39"/>
          <p:cNvSpPr>
            <a:spLocks noGrp="1"/>
          </p:cNvSpPr>
          <p:nvPr>
            <p:ph type="body" sz="quarter" idx="22"/>
          </p:nvPr>
        </p:nvSpPr>
        <p:spPr>
          <a:xfrm>
            <a:off x="3119473" y="5787128"/>
            <a:ext cx="2096729" cy="607594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6254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2881777"/>
            <a:ext cx="5350764" cy="64020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3862699"/>
            <a:ext cx="5350764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8767" y="4814329"/>
            <a:ext cx="5350764" cy="6037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1" name="Textplatzhalter 7"/>
          <p:cNvSpPr>
            <a:spLocks noGrp="1"/>
          </p:cNvSpPr>
          <p:nvPr>
            <p:ph type="body" sz="quarter" idx="33"/>
          </p:nvPr>
        </p:nvSpPr>
        <p:spPr>
          <a:xfrm>
            <a:off x="5888767" y="5710737"/>
            <a:ext cx="5350764" cy="6839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87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539338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020898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420617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020898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420617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539338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40107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560722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78018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941747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8824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144532"/>
            <a:ext cx="2080988" cy="8549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4307080"/>
            <a:ext cx="2105623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494946"/>
            <a:ext cx="2089883" cy="88215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8948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118858"/>
            <a:ext cx="5350764" cy="88057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4304141"/>
            <a:ext cx="5350764" cy="88600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489422"/>
            <a:ext cx="5350764" cy="8876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5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4991735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422551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422551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4991735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60617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4167473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76228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13075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546184"/>
            <a:ext cx="2080988" cy="12650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093292"/>
            <a:ext cx="2089883" cy="13075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2"/>
            <a:ext cx="5350764" cy="13075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520511"/>
            <a:ext cx="5350764" cy="129077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087768"/>
            <a:ext cx="5350764" cy="13130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5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2" y="1998740"/>
            <a:ext cx="3159227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38AFF41-88FA-B446-8B8D-9D84E27171F3}"/>
              </a:ext>
            </a:extLst>
          </p:cNvPr>
          <p:cNvSpPr/>
          <p:nvPr userDrawn="1"/>
        </p:nvSpPr>
        <p:spPr>
          <a:xfrm>
            <a:off x="4362125" y="1998740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1998741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91D98D1-5129-4645-8D10-5C54F6226252}"/>
              </a:ext>
            </a:extLst>
          </p:cNvPr>
          <p:cNvSpPr/>
          <p:nvPr userDrawn="1"/>
        </p:nvSpPr>
        <p:spPr>
          <a:xfrm>
            <a:off x="700392" y="4016812"/>
            <a:ext cx="3152574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DC8382A-E247-CF4A-99AA-03DF86F04380}"/>
              </a:ext>
            </a:extLst>
          </p:cNvPr>
          <p:cNvSpPr/>
          <p:nvPr userDrawn="1"/>
        </p:nvSpPr>
        <p:spPr>
          <a:xfrm>
            <a:off x="4362125" y="4016812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081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1927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4016912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42007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0462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6550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6491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9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64909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795718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1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2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6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936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2781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50549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9004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7404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73452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73451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80426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727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/>
          <p:cNvSpPr>
            <a:spLocks noGrp="1"/>
          </p:cNvSpPr>
          <p:nvPr>
            <p:ph type="pic" sz="quarter" idx="17" hasCustomPrompt="1"/>
          </p:nvPr>
        </p:nvSpPr>
        <p:spPr>
          <a:xfrm>
            <a:off x="704916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700678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2" name="Textplatzhalter 30"/>
          <p:cNvSpPr>
            <a:spLocks noGrp="1"/>
          </p:cNvSpPr>
          <p:nvPr>
            <p:ph type="body" sz="quarter" idx="30"/>
          </p:nvPr>
        </p:nvSpPr>
        <p:spPr>
          <a:xfrm>
            <a:off x="712424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Bildplatzhalter 20"/>
          <p:cNvSpPr>
            <a:spLocks noGrp="1"/>
          </p:cNvSpPr>
          <p:nvPr>
            <p:ph type="pic" sz="quarter" idx="31" hasCustomPrompt="1"/>
          </p:nvPr>
        </p:nvSpPr>
        <p:spPr>
          <a:xfrm>
            <a:off x="351466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5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351042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6" name="Textplatzhalter 30"/>
          <p:cNvSpPr>
            <a:spLocks noGrp="1"/>
          </p:cNvSpPr>
          <p:nvPr>
            <p:ph type="body" sz="quarter" idx="33"/>
          </p:nvPr>
        </p:nvSpPr>
        <p:spPr>
          <a:xfrm>
            <a:off x="352216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7" name="Bildplatzhalter 20"/>
          <p:cNvSpPr>
            <a:spLocks noGrp="1"/>
          </p:cNvSpPr>
          <p:nvPr>
            <p:ph type="pic" sz="quarter" idx="34" hasCustomPrompt="1"/>
          </p:nvPr>
        </p:nvSpPr>
        <p:spPr>
          <a:xfrm>
            <a:off x="6336755" y="2715462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7" name="Textplatzhalter 28"/>
          <p:cNvSpPr>
            <a:spLocks noGrp="1"/>
          </p:cNvSpPr>
          <p:nvPr>
            <p:ph type="body" sz="quarter" idx="35" hasCustomPrompt="1"/>
          </p:nvPr>
        </p:nvSpPr>
        <p:spPr>
          <a:xfrm>
            <a:off x="6332517" y="2169237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Textplatzhalter 30"/>
          <p:cNvSpPr>
            <a:spLocks noGrp="1"/>
          </p:cNvSpPr>
          <p:nvPr>
            <p:ph type="body" sz="quarter" idx="36"/>
          </p:nvPr>
        </p:nvSpPr>
        <p:spPr>
          <a:xfrm>
            <a:off x="6344263" y="4138430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9" name="Bildplatzhalter 20"/>
          <p:cNvSpPr>
            <a:spLocks noGrp="1"/>
          </p:cNvSpPr>
          <p:nvPr>
            <p:ph type="pic" sz="quarter" idx="37" hasCustomPrompt="1"/>
          </p:nvPr>
        </p:nvSpPr>
        <p:spPr>
          <a:xfrm>
            <a:off x="910398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38" hasCustomPrompt="1"/>
          </p:nvPr>
        </p:nvSpPr>
        <p:spPr>
          <a:xfrm>
            <a:off x="909974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Textplatzhalter 30"/>
          <p:cNvSpPr>
            <a:spLocks noGrp="1"/>
          </p:cNvSpPr>
          <p:nvPr>
            <p:ph type="body" sz="quarter" idx="39"/>
          </p:nvPr>
        </p:nvSpPr>
        <p:spPr>
          <a:xfrm>
            <a:off x="911148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98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gray">
          <a:xfrm>
            <a:off x="0" y="0"/>
            <a:ext cx="121904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455073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bg1"/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bg1"/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bg1"/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F7BB5B-D823-D649-99F7-0C1B6FAFD9C1}"/>
              </a:ext>
            </a:extLst>
          </p:cNvPr>
          <p:cNvSpPr/>
          <p:nvPr/>
        </p:nvSpPr>
        <p:spPr>
          <a:xfrm>
            <a:off x="700391" y="4368174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DBF499F-EFDD-F746-9787-A79745B72A84}"/>
              </a:ext>
            </a:extLst>
          </p:cNvPr>
          <p:cNvSpPr/>
          <p:nvPr/>
        </p:nvSpPr>
        <p:spPr>
          <a:xfrm>
            <a:off x="6244274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E2DDD86-E1B4-344B-8ED0-922766C2B0E7}"/>
              </a:ext>
            </a:extLst>
          </p:cNvPr>
          <p:cNvSpPr/>
          <p:nvPr/>
        </p:nvSpPr>
        <p:spPr>
          <a:xfrm>
            <a:off x="700391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6244274" y="4244498"/>
            <a:ext cx="5251147" cy="1950851"/>
            <a:chOff x="6244274" y="3840457"/>
            <a:chExt cx="5251147" cy="1950851"/>
          </a:xfrm>
        </p:grpSpPr>
        <p:sp>
          <p:nvSpPr>
            <p:cNvPr id="19" name="Textplatzhalter 5">
              <a:extLst>
                <a:ext uri="{FF2B5EF4-FFF2-40B4-BE49-F238E27FC236}">
                  <a16:creationId xmlns:a16="http://schemas.microsoft.com/office/drawing/2014/main" id="{ACA625F6-4BC4-1047-9F76-9EB6979298A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394830" y="3840457"/>
              <a:ext cx="2766780" cy="55776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dirty="0">
                <a:latin typeface="HelveticaNeue LT 55 Roman" panose="020B0604020202020204" pitchFamily="34" charset="0"/>
              </a:endParaRPr>
            </a:p>
          </p:txBody>
        </p:sp>
        <p:sp>
          <p:nvSpPr>
            <p:cNvPr id="20" name="Textplatzhalter 5">
              <a:extLst>
                <a:ext uri="{FF2B5EF4-FFF2-40B4-BE49-F238E27FC236}">
                  <a16:creationId xmlns:a16="http://schemas.microsoft.com/office/drawing/2014/main" id="{3A954385-6B43-5F47-BE3C-07A15824F0E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935348" y="4592688"/>
              <a:ext cx="2925179" cy="56606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b="1" dirty="0">
                <a:solidFill>
                  <a:srgbClr val="BE0712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1797350-E89B-DC46-A13C-371BC8049398}"/>
                </a:ext>
              </a:extLst>
            </p:cNvPr>
            <p:cNvSpPr/>
            <p:nvPr/>
          </p:nvSpPr>
          <p:spPr>
            <a:xfrm>
              <a:off x="6244274" y="3964133"/>
              <a:ext cx="5251147" cy="1827175"/>
            </a:xfrm>
            <a:prstGeom prst="rect">
              <a:avLst/>
            </a:prstGeom>
            <a:solidFill>
              <a:srgbClr val="E7EC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endParaRPr>
            </a:p>
          </p:txBody>
        </p:sp>
      </p:grpSp>
      <p:sp>
        <p:nvSpPr>
          <p:cNvPr id="26" name="Textplatzhalter 25"/>
          <p:cNvSpPr>
            <a:spLocks noGrp="1"/>
          </p:cNvSpPr>
          <p:nvPr>
            <p:ph type="body" sz="quarter" idx="41"/>
          </p:nvPr>
        </p:nvSpPr>
        <p:spPr>
          <a:xfrm>
            <a:off x="2414763" y="2360427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Bildplatzhalter 27"/>
          <p:cNvSpPr>
            <a:spLocks noGrp="1"/>
          </p:cNvSpPr>
          <p:nvPr>
            <p:ph type="pic" sz="quarter" idx="42"/>
          </p:nvPr>
        </p:nvSpPr>
        <p:spPr>
          <a:xfrm>
            <a:off x="839788" y="2360613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9" name="Textplatzhalter 25"/>
          <p:cNvSpPr>
            <a:spLocks noGrp="1"/>
          </p:cNvSpPr>
          <p:nvPr>
            <p:ph type="body" sz="quarter" idx="43"/>
          </p:nvPr>
        </p:nvSpPr>
        <p:spPr>
          <a:xfrm>
            <a:off x="7915464" y="2372855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Bildplatzhalter 27"/>
          <p:cNvSpPr>
            <a:spLocks noGrp="1"/>
          </p:cNvSpPr>
          <p:nvPr>
            <p:ph type="pic" sz="quarter" idx="44"/>
          </p:nvPr>
        </p:nvSpPr>
        <p:spPr>
          <a:xfrm>
            <a:off x="6340489" y="2373041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1" name="Textplatzhalter 25"/>
          <p:cNvSpPr>
            <a:spLocks noGrp="1"/>
          </p:cNvSpPr>
          <p:nvPr>
            <p:ph type="body" sz="quarter" idx="45"/>
          </p:nvPr>
        </p:nvSpPr>
        <p:spPr>
          <a:xfrm>
            <a:off x="2408482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Bildplatzhalter 27"/>
          <p:cNvSpPr>
            <a:spLocks noGrp="1"/>
          </p:cNvSpPr>
          <p:nvPr>
            <p:ph type="pic" sz="quarter" idx="46"/>
          </p:nvPr>
        </p:nvSpPr>
        <p:spPr>
          <a:xfrm>
            <a:off x="833507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3" name="Textplatzhalter 25"/>
          <p:cNvSpPr>
            <a:spLocks noGrp="1"/>
          </p:cNvSpPr>
          <p:nvPr>
            <p:ph type="body" sz="quarter" idx="47"/>
          </p:nvPr>
        </p:nvSpPr>
        <p:spPr>
          <a:xfrm>
            <a:off x="7915464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Bildplatzhalter 27"/>
          <p:cNvSpPr>
            <a:spLocks noGrp="1"/>
          </p:cNvSpPr>
          <p:nvPr>
            <p:ph type="pic" sz="quarter" idx="48"/>
          </p:nvPr>
        </p:nvSpPr>
        <p:spPr>
          <a:xfrm>
            <a:off x="6340489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74972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9164195" y="1948655"/>
            <a:ext cx="2330893" cy="4392324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9323462" y="2152559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700088" y="1948655"/>
            <a:ext cx="8356600" cy="439232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95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1934706"/>
            <a:ext cx="2330893" cy="4423365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37488" y="2085174"/>
            <a:ext cx="2093719" cy="414470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5699"/>
            <a:ext cx="8356600" cy="44123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10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 oh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8655"/>
            <a:ext cx="8356600" cy="441796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769122" y="2221907"/>
            <a:ext cx="2006894" cy="34891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95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3084029"/>
            <a:ext cx="2330893" cy="3281896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3084029"/>
            <a:ext cx="8356600" cy="328189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7BD1768-6B8A-7743-BC7E-92769D39B9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00679" y="1904735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63126" y="3273906"/>
            <a:ext cx="2033898" cy="29645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 lang="de-DE" sz="2000" b="0" i="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522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ied &amp; Fr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331" y="-109"/>
            <a:ext cx="6164081" cy="43032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999525" y="4140787"/>
            <a:ext cx="9118599" cy="1877736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99524" y="1511517"/>
            <a:ext cx="9118600" cy="182223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Aft>
                <a:spcPts val="0"/>
              </a:spcAft>
              <a:buNone/>
              <a:defRPr sz="32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gray">
          <a:xfrm>
            <a:off x="0" y="-109"/>
            <a:ext cx="12190414" cy="6868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590800"/>
            <a:ext cx="7620000" cy="4267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837010" y="1956627"/>
            <a:ext cx="10798968" cy="1105548"/>
          </a:xfrm>
          <a:prstGeom prst="rect">
            <a:avLst/>
          </a:prstGeom>
        </p:spPr>
        <p:txBody>
          <a:bodyPr/>
          <a:lstStyle>
            <a:lvl1pPr algn="ctr">
              <a:defRPr sz="4000" b="1" i="0" cap="none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Ich freue mich von Ihnen zu hören!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71527" y="3331758"/>
            <a:ext cx="6325790" cy="1341782"/>
          </a:xfrm>
          <a:prstGeom prst="rect">
            <a:avLst/>
          </a:prstGeom>
        </p:spPr>
        <p:txBody>
          <a:bodyPr anchor="t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E-Mail</a:t>
            </a:r>
          </a:p>
          <a:p>
            <a:pPr lvl="0"/>
            <a:r>
              <a:rPr lang="de-DE" dirty="0"/>
              <a:t>Telefon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578246" y="330052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44" hasCustomPrompt="1"/>
          </p:nvPr>
        </p:nvSpPr>
        <p:spPr>
          <a:xfrm>
            <a:off x="-2197" y="6195593"/>
            <a:ext cx="12190413" cy="371196"/>
          </a:xfrm>
          <a:solidFill>
            <a:srgbClr val="F2F2F2">
              <a:alpha val="54902"/>
            </a:srgbClr>
          </a:solidFill>
        </p:spPr>
        <p:txBody>
          <a:bodyPr>
            <a:noAutofit/>
          </a:bodyPr>
          <a:lstStyle>
            <a:lvl1pPr algn="ctr">
              <a:defRPr sz="2000" baseline="0">
                <a:solidFill>
                  <a:schemeClr val="tx1"/>
                </a:solidFill>
              </a:defRPr>
            </a:lvl1pPr>
          </a:lstStyle>
          <a:p>
            <a:r>
              <a:rPr lang="de-DE" b="0" dirty="0" err="1"/>
              <a:t>nexwebinare</a:t>
            </a:r>
            <a:r>
              <a:rPr lang="de-DE" b="0" dirty="0"/>
              <a:t> – digital. kostenlos. ortsunabhängig: www.nexwebinare.ch</a:t>
            </a:r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050673" y="178190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700679" y="4146316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3671933" y="2773419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3321939" y="5137830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567693" y="231221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217699" y="467662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6" name="Bildplatzhalter 2"/>
          <p:cNvSpPr>
            <a:spLocks noGrp="1"/>
          </p:cNvSpPr>
          <p:nvPr>
            <p:ph type="pic" sz="quarter" idx="47" hasCustomPrompt="1"/>
          </p:nvPr>
        </p:nvSpPr>
        <p:spPr>
          <a:xfrm>
            <a:off x="9166979" y="322790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48" hasCustomPrompt="1"/>
          </p:nvPr>
        </p:nvSpPr>
        <p:spPr>
          <a:xfrm>
            <a:off x="8816985" y="559231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526772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1120278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5165875" y="234624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4759381" y="4698375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786325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8379831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6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2993113" y="233545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552700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904712" y="2351600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464299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86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7"/>
          </p:nvPr>
        </p:nvSpPr>
        <p:spPr>
          <a:xfrm>
            <a:off x="940526" y="2728632"/>
            <a:ext cx="1733005" cy="251677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07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19416"/>
            <a:ext cx="10822650" cy="445867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26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 für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544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hel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chemeClr val="accent1"/>
          </a:solidFill>
        </p:spPr>
        <p:txBody>
          <a:bodyPr lIns="180000" tIns="180000" rIns="180000" bIns="180000" anchor="ctr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91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20574"/>
            <a:ext cx="1889924" cy="2237426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 bwMode="gray">
          <a:xfrm>
            <a:off x="389299" y="182253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2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702000" y="1821600"/>
            <a:ext cx="10821600" cy="454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9" r:id="rId2"/>
    <p:sldLayoutId id="2147483755" r:id="rId3"/>
    <p:sldLayoutId id="2147483764" r:id="rId4"/>
    <p:sldLayoutId id="2147483763" r:id="rId5"/>
    <p:sldLayoutId id="2147483767" r:id="rId6"/>
    <p:sldLayoutId id="2147483740" r:id="rId7"/>
    <p:sldLayoutId id="2147483760" r:id="rId8"/>
    <p:sldLayoutId id="2147483759" r:id="rId9"/>
    <p:sldLayoutId id="2147483761" r:id="rId10"/>
    <p:sldLayoutId id="2147483736" r:id="rId11"/>
    <p:sldLayoutId id="2147483737" r:id="rId12"/>
    <p:sldLayoutId id="2147483758" r:id="rId13"/>
    <p:sldLayoutId id="2147483738" r:id="rId14"/>
    <p:sldLayoutId id="2147483756" r:id="rId15"/>
    <p:sldLayoutId id="2147483757" r:id="rId16"/>
    <p:sldLayoutId id="2147483745" r:id="rId17"/>
    <p:sldLayoutId id="2147483752" r:id="rId18"/>
    <p:sldLayoutId id="2147483746" r:id="rId19"/>
    <p:sldLayoutId id="2147483762" r:id="rId20"/>
    <p:sldLayoutId id="2147483747" r:id="rId21"/>
    <p:sldLayoutId id="2147483748" r:id="rId22"/>
    <p:sldLayoutId id="2147483751" r:id="rId23"/>
    <p:sldLayoutId id="2147483750" r:id="rId24"/>
    <p:sldLayoutId id="2147483765" r:id="rId25"/>
    <p:sldLayoutId id="2147483766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4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2pPr>
      <a:lvl3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3pPr>
      <a:lvl4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4pPr>
      <a:lvl5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5pPr>
      <a:lvl6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929" userDrawn="1">
          <p15:clr>
            <a:srgbClr val="F26B43"/>
          </p15:clr>
        </p15:guide>
        <p15:guide id="6" pos="7241" userDrawn="1">
          <p15:clr>
            <a:srgbClr val="F26B43"/>
          </p15:clr>
        </p15:guide>
        <p15:guide id="8" orient="horz" pos="3975" userDrawn="1">
          <p15:clr>
            <a:srgbClr val="F26B43"/>
          </p15:clr>
        </p15:guide>
        <p15:guide id="9" orient="horz" pos="1146" userDrawn="1">
          <p15:clr>
            <a:srgbClr val="F26B43"/>
          </p15:clr>
        </p15:guide>
        <p15:guide id="10" orient="horz" pos="998" userDrawn="1">
          <p15:clr>
            <a:srgbClr val="F26B43"/>
          </p15:clr>
        </p15:guide>
        <p15:guide id="11" pos="437" userDrawn="1">
          <p15:clr>
            <a:srgbClr val="F26B43"/>
          </p15:clr>
        </p15:guide>
        <p15:guide id="12" pos="37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meetingnotes.com/blog/team-meeting-agenda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jpeg"/><Relationship Id="rId7" Type="http://schemas.openxmlformats.org/officeDocument/2006/relationships/hyperlink" Target="https://www.gartner.com/reviews/market/cloud-extended-planning-and-analysis-solutions/vendor/jedox/product/jedox-epm-software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hyperlink" Target="https://logohistory.net/power-bi-logo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NEXUS / Bi</a:t>
            </a:r>
          </a:p>
        </p:txBody>
      </p:sp>
      <p:sp>
        <p:nvSpPr>
          <p:cNvPr id="13" name="Untertitel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IFAS</a:t>
            </a:r>
          </a:p>
        </p:txBody>
      </p:sp>
    </p:spTree>
    <p:extLst>
      <p:ext uri="{BB962C8B-B14F-4D97-AF65-F5344CB8AC3E}">
        <p14:creationId xmlns:p14="http://schemas.microsoft.com/office/powerpoint/2010/main" val="72776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3809237"/>
            <a:ext cx="10822650" cy="2617750"/>
          </a:xfrm>
        </p:spPr>
        <p:txBody>
          <a:bodyPr>
            <a:normAutofit/>
          </a:bodyPr>
          <a:lstStyle/>
          <a:p>
            <a:r>
              <a:rPr lang="de-CH" dirty="0"/>
              <a:t>Heim-Cockpit</a:t>
            </a:r>
            <a:endParaRPr lang="de-DE" dirty="0"/>
          </a:p>
          <a:p>
            <a:r>
              <a:rPr lang="de-CH" dirty="0"/>
              <a:t>Finanz-Cockpit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CH" dirty="0"/>
              <a:t>PEPS-Cockpit</a:t>
            </a:r>
          </a:p>
          <a:p>
            <a:r>
              <a:rPr lang="de-CH" dirty="0"/>
              <a:t>Pers-Cockpit</a:t>
            </a:r>
          </a:p>
          <a:p>
            <a:r>
              <a:rPr lang="de-CH" dirty="0"/>
              <a:t>Spitex-Cockpit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Welche Cockpits bieten wir für Sie an?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79" y="1853156"/>
            <a:ext cx="3917041" cy="16843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267" y="1853156"/>
            <a:ext cx="3585811" cy="168437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119" y="1853156"/>
            <a:ext cx="3554964" cy="168437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36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3809237"/>
            <a:ext cx="10822650" cy="2617750"/>
          </a:xfrm>
        </p:spPr>
        <p:txBody>
          <a:bodyPr>
            <a:normAutofit/>
          </a:bodyPr>
          <a:lstStyle/>
          <a:p>
            <a:r>
              <a:rPr lang="de-CH" dirty="0"/>
              <a:t>Grafische Übersicht der wichtigsten Kennzahlen</a:t>
            </a:r>
            <a:endParaRPr lang="de-DE" dirty="0"/>
          </a:p>
          <a:p>
            <a:r>
              <a:rPr lang="de-CH" dirty="0"/>
              <a:t>Erkennen von Chancen und Minimieren von Risiken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CH" dirty="0"/>
              <a:t>Verbesserte Geschäftseffizienz</a:t>
            </a:r>
          </a:p>
          <a:p>
            <a:r>
              <a:rPr lang="de-CH" dirty="0"/>
              <a:t>Höhere und objektivere Entscheidungsfähigkeit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Ziele der Cockpits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79" y="1853156"/>
            <a:ext cx="3917041" cy="16843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267" y="1853156"/>
            <a:ext cx="3585811" cy="168437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119" y="1853156"/>
            <a:ext cx="3554964" cy="168437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469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3809237"/>
            <a:ext cx="10822650" cy="2617750"/>
          </a:xfrm>
        </p:spPr>
        <p:txBody>
          <a:bodyPr>
            <a:normAutofit/>
          </a:bodyPr>
          <a:lstStyle/>
          <a:p>
            <a:r>
              <a:rPr lang="de-CH" dirty="0"/>
              <a:t>Besprechung und Schulung</a:t>
            </a:r>
            <a:endParaRPr lang="de-DE" dirty="0"/>
          </a:p>
          <a:p>
            <a:r>
              <a:rPr lang="de-CH" dirty="0"/>
              <a:t>Anpassung auf Ihre individuellen Wünschen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CH" dirty="0"/>
              <a:t>Erweiterung auf Ihre individuellen Wünschen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79" y="1853156"/>
            <a:ext cx="3917041" cy="16843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267" y="1853156"/>
            <a:ext cx="3585811" cy="168437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119" y="1853156"/>
            <a:ext cx="3554964" cy="168437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087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Einstufung BESA /RAI</a:t>
            </a: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Pro Haus</a:t>
            </a:r>
          </a:p>
          <a:p>
            <a:pPr lvl="1"/>
            <a:r>
              <a:rPr lang="de-CH" sz="1600" dirty="0"/>
              <a:t>Pro Abteilung</a:t>
            </a:r>
            <a:endParaRPr lang="de-DE" sz="1600" dirty="0"/>
          </a:p>
          <a:p>
            <a:r>
              <a:rPr lang="de-CH" sz="2000" dirty="0"/>
              <a:t>Bettenbelegung</a:t>
            </a:r>
            <a:endParaRPr lang="de-DE" sz="2000" dirty="0">
              <a:solidFill>
                <a:schemeClr val="tx1"/>
              </a:solidFill>
            </a:endParaRP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Pro Haus</a:t>
            </a:r>
          </a:p>
          <a:p>
            <a:pPr lvl="1"/>
            <a:r>
              <a:rPr lang="de-CH" sz="1600" dirty="0"/>
              <a:t>Pro Abteilung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Heim-Cockpit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120" y="950531"/>
            <a:ext cx="3554964" cy="16843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119" y="2736552"/>
            <a:ext cx="3585811" cy="168437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119" y="4569669"/>
            <a:ext cx="3554964" cy="168437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636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Bewohner</a:t>
            </a: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Nach Geschlecht</a:t>
            </a:r>
          </a:p>
          <a:p>
            <a:pPr lvl="1"/>
            <a:r>
              <a:rPr lang="de-CH" sz="1600" dirty="0"/>
              <a:t>Nach Geschlecht und pro Abteilung</a:t>
            </a:r>
          </a:p>
          <a:p>
            <a:pPr lvl="1"/>
            <a:r>
              <a:rPr lang="de-CH" sz="1600" dirty="0"/>
              <a:t>Bewohnerart</a:t>
            </a:r>
          </a:p>
          <a:p>
            <a:pPr lvl="1"/>
            <a:r>
              <a:rPr lang="de-CH" sz="1600" dirty="0"/>
              <a:t>Eintritt woher</a:t>
            </a:r>
          </a:p>
          <a:p>
            <a:pPr lvl="1"/>
            <a:r>
              <a:rPr lang="de-CH" sz="1600" dirty="0"/>
              <a:t>Austrittsgründe</a:t>
            </a:r>
          </a:p>
          <a:p>
            <a:pPr lvl="1"/>
            <a:r>
              <a:rPr lang="de-CH" sz="1600" dirty="0"/>
              <a:t>Altersstruktur</a:t>
            </a:r>
          </a:p>
          <a:p>
            <a:r>
              <a:rPr lang="de-CH" sz="2200" dirty="0"/>
              <a:t>Pflegetage / BESA-/RAI- Minuten</a:t>
            </a: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Pro Haus</a:t>
            </a:r>
          </a:p>
          <a:p>
            <a:pPr lvl="1"/>
            <a:r>
              <a:rPr lang="de-CH" sz="1600" dirty="0"/>
              <a:t>Pro Abteilung</a:t>
            </a:r>
          </a:p>
          <a:p>
            <a:endParaRPr lang="de-CH" sz="22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Heim-Cockpit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120" y="950531"/>
            <a:ext cx="3554964" cy="16843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119" y="2736552"/>
            <a:ext cx="3585811" cy="168437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119" y="4569669"/>
            <a:ext cx="3554964" cy="168437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23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Umsätze</a:t>
            </a: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Umsätze nach Kostenstellen und Kostenarten</a:t>
            </a:r>
          </a:p>
          <a:p>
            <a:pPr lvl="1"/>
            <a:r>
              <a:rPr lang="de-CH" sz="1600" dirty="0"/>
              <a:t>Umsatzentwicklung</a:t>
            </a:r>
          </a:p>
          <a:p>
            <a:pPr lvl="1"/>
            <a:r>
              <a:rPr lang="de-CH" sz="1600" dirty="0"/>
              <a:t>Umsatz Pflegetaxen nach Stufen</a:t>
            </a:r>
          </a:p>
          <a:p>
            <a:r>
              <a:rPr lang="de-CH" sz="2000" dirty="0"/>
              <a:t>Liquiditätsgrad</a:t>
            </a:r>
            <a:endParaRPr lang="de-DE" sz="2000" dirty="0">
              <a:solidFill>
                <a:schemeClr val="tx1"/>
              </a:solidFill>
            </a:endParaRPr>
          </a:p>
          <a:p>
            <a:pPr lvl="1"/>
            <a:r>
              <a:rPr lang="de-CH" sz="1600" dirty="0"/>
              <a:t>Pro Jahr und Mehr-Jahres-Sicht</a:t>
            </a:r>
          </a:p>
          <a:p>
            <a:pPr lvl="1"/>
            <a:r>
              <a:rPr lang="de-CH" sz="1600" dirty="0"/>
              <a:t>Liquiditätsgrad 1</a:t>
            </a:r>
          </a:p>
          <a:p>
            <a:pPr lvl="1"/>
            <a:r>
              <a:rPr lang="de-CH" sz="1600" dirty="0"/>
              <a:t>Liquiditätsgrad 2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Finanz-Cockpit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980" y="969260"/>
            <a:ext cx="3485349" cy="162266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828" y="2827557"/>
            <a:ext cx="3523501" cy="162266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9827" y="4659172"/>
            <a:ext cx="3523501" cy="155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Stellen</a:t>
            </a:r>
          </a:p>
          <a:p>
            <a:pPr lvl="1"/>
            <a:r>
              <a:rPr lang="de-CH" sz="1600" dirty="0"/>
              <a:t>Anzahl Stellen / Anzahl VZÄ</a:t>
            </a:r>
          </a:p>
          <a:p>
            <a:pPr lvl="1"/>
            <a:r>
              <a:rPr lang="de-CH" sz="1600" dirty="0"/>
              <a:t>Mitarbeiterentwicklung</a:t>
            </a:r>
          </a:p>
          <a:p>
            <a:pPr lvl="1"/>
            <a:r>
              <a:rPr lang="de-CH" sz="1600" dirty="0"/>
              <a:t>Mitarbeiter nach Abteilung</a:t>
            </a:r>
          </a:p>
          <a:p>
            <a:r>
              <a:rPr lang="de-CH" sz="2000" dirty="0"/>
              <a:t>Dienste / Absenzen</a:t>
            </a:r>
            <a:endParaRPr lang="de-DE" sz="2000" dirty="0">
              <a:solidFill>
                <a:schemeClr val="tx1"/>
              </a:solidFill>
            </a:endParaRPr>
          </a:p>
          <a:p>
            <a:pPr lvl="1"/>
            <a:r>
              <a:rPr lang="de-CH" sz="1600" dirty="0"/>
              <a:t>Pro Monat und Mehr-Jahres-Sicht</a:t>
            </a:r>
          </a:p>
          <a:p>
            <a:pPr lvl="1"/>
            <a:r>
              <a:rPr lang="de-CH" sz="1600" dirty="0"/>
              <a:t>Dienst nach Abteilung</a:t>
            </a:r>
          </a:p>
          <a:p>
            <a:pPr lvl="1"/>
            <a:r>
              <a:rPr lang="de-CH" sz="1600" dirty="0"/>
              <a:t>Dienst pro Pensum nach Abteilung</a:t>
            </a:r>
          </a:p>
          <a:p>
            <a:pPr lvl="1"/>
            <a:r>
              <a:rPr lang="de-CH" sz="1600" dirty="0"/>
              <a:t>Krankheit nach Abteilung</a:t>
            </a:r>
          </a:p>
          <a:p>
            <a:pPr lvl="1"/>
            <a:r>
              <a:rPr lang="de-CH" sz="1600" dirty="0"/>
              <a:t>Krankheit pro Pensum nach Abteilung</a:t>
            </a:r>
          </a:p>
          <a:p>
            <a:pPr lvl="1"/>
            <a:r>
              <a:rPr lang="de-CH" sz="1600" dirty="0"/>
              <a:t>Unfall nach Abteilung</a:t>
            </a:r>
          </a:p>
          <a:p>
            <a:pPr lvl="1"/>
            <a:r>
              <a:rPr lang="de-CH" sz="1600" dirty="0"/>
              <a:t>Unfall pro Pensum nach Abteilung</a:t>
            </a:r>
          </a:p>
          <a:p>
            <a:pPr lvl="1"/>
            <a:endParaRPr lang="de-CH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PEPS-Cockpit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98" y="4668840"/>
            <a:ext cx="3987809" cy="18135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998" y="2762185"/>
            <a:ext cx="3967663" cy="181351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0997" y="851920"/>
            <a:ext cx="3967664" cy="181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2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Dienste</a:t>
            </a:r>
          </a:p>
          <a:p>
            <a:pPr lvl="1"/>
            <a:r>
              <a:rPr lang="de-CH" sz="1600" dirty="0"/>
              <a:t>Ausgabe der Dienste </a:t>
            </a:r>
          </a:p>
          <a:p>
            <a:pPr lvl="1"/>
            <a:r>
              <a:rPr lang="de-CH" sz="1600" dirty="0"/>
              <a:t>Pro Abteilung</a:t>
            </a:r>
          </a:p>
          <a:p>
            <a:pPr lvl="1"/>
            <a:r>
              <a:rPr lang="de-CH" sz="1600" dirty="0"/>
              <a:t>Pro Mitarbeiter</a:t>
            </a:r>
          </a:p>
          <a:p>
            <a:pPr lvl="1"/>
            <a:r>
              <a:rPr lang="de-CH" sz="1600" dirty="0"/>
              <a:t>Pro Tag</a:t>
            </a:r>
          </a:p>
          <a:p>
            <a:pPr lvl="1"/>
            <a:r>
              <a:rPr lang="de-CH" sz="1600" dirty="0"/>
              <a:t>Pro Monat</a:t>
            </a:r>
          </a:p>
          <a:p>
            <a:r>
              <a:rPr lang="de-CH" sz="2000" dirty="0"/>
              <a:t>Absenzen</a:t>
            </a:r>
            <a:endParaRPr lang="de-DE" sz="2000" dirty="0">
              <a:solidFill>
                <a:schemeClr val="tx1"/>
              </a:solidFill>
            </a:endParaRPr>
          </a:p>
          <a:p>
            <a:pPr lvl="1"/>
            <a:r>
              <a:rPr lang="de-CH" sz="1600" dirty="0"/>
              <a:t>Ausgabe der Dienste </a:t>
            </a:r>
          </a:p>
          <a:p>
            <a:pPr lvl="1"/>
            <a:r>
              <a:rPr lang="de-CH" sz="1600" dirty="0"/>
              <a:t>Pro Abteilung</a:t>
            </a:r>
          </a:p>
          <a:p>
            <a:pPr lvl="1"/>
            <a:r>
              <a:rPr lang="de-CH" sz="1600" dirty="0"/>
              <a:t>Pro Mitarbeiter</a:t>
            </a:r>
          </a:p>
          <a:p>
            <a:pPr lvl="1"/>
            <a:r>
              <a:rPr lang="de-CH" sz="1600" dirty="0"/>
              <a:t>Pro Tag</a:t>
            </a:r>
          </a:p>
          <a:p>
            <a:pPr lvl="1"/>
            <a:r>
              <a:rPr lang="de-CH" sz="1600" dirty="0"/>
              <a:t>Pro Monat</a:t>
            </a:r>
          </a:p>
          <a:p>
            <a:pPr marL="457200" lvl="1" indent="0">
              <a:buNone/>
            </a:pPr>
            <a:endParaRPr lang="de-CH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PEPS-Cockpit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98" y="4668840"/>
            <a:ext cx="3987809" cy="18135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998" y="2762185"/>
            <a:ext cx="3967663" cy="181351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0997" y="851920"/>
            <a:ext cx="3967664" cy="181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Mitarbeiter</a:t>
            </a:r>
          </a:p>
          <a:p>
            <a:pPr lvl="1"/>
            <a:r>
              <a:rPr lang="de-CH" sz="1600" dirty="0"/>
              <a:t>Anzahl Mitarbeiter </a:t>
            </a:r>
          </a:p>
          <a:p>
            <a:pPr lvl="1"/>
            <a:r>
              <a:rPr lang="de-CH" sz="1600" dirty="0"/>
              <a:t>Anzahl Vollzeitstellen</a:t>
            </a:r>
          </a:p>
          <a:p>
            <a:pPr lvl="1"/>
            <a:r>
              <a:rPr lang="de-CH" sz="1600" dirty="0"/>
              <a:t>Anzahl pro Organisation</a:t>
            </a:r>
          </a:p>
          <a:p>
            <a:pPr lvl="1"/>
            <a:r>
              <a:rPr lang="de-CH" sz="1600" dirty="0"/>
              <a:t>Ausgabe der Vertragsarten</a:t>
            </a:r>
          </a:p>
          <a:p>
            <a:pPr lvl="1"/>
            <a:r>
              <a:rPr lang="de-CH" sz="1600" dirty="0"/>
              <a:t>Ausgabe der Ausbildung</a:t>
            </a:r>
          </a:p>
          <a:p>
            <a:pPr lvl="1"/>
            <a:r>
              <a:rPr lang="de-CH" sz="1600" dirty="0"/>
              <a:t>Fluktuation pro Monat und pro Jahr</a:t>
            </a:r>
          </a:p>
          <a:p>
            <a:pPr lvl="1"/>
            <a:r>
              <a:rPr lang="de-CH" sz="1600" dirty="0"/>
              <a:t>Altersstruktur </a:t>
            </a:r>
          </a:p>
          <a:p>
            <a:pPr lvl="1"/>
            <a:r>
              <a:rPr lang="de-CH" sz="1600" dirty="0"/>
              <a:t>Durchschnittliches Alter</a:t>
            </a:r>
          </a:p>
          <a:p>
            <a:pPr lvl="1"/>
            <a:endParaRPr lang="de-CH" sz="1600" dirty="0"/>
          </a:p>
          <a:p>
            <a:pPr marL="457200" lvl="1" indent="0">
              <a:buNone/>
            </a:pPr>
            <a:endParaRPr lang="de-CH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Pers-Cockpit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4716" y="795875"/>
            <a:ext cx="2793883" cy="185811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9913" y="2739928"/>
            <a:ext cx="2803487" cy="186563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4716" y="4682766"/>
            <a:ext cx="2835130" cy="186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6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Betriebswirtschaftliche Kennzahlen</a:t>
            </a:r>
          </a:p>
          <a:p>
            <a:pPr lvl="1"/>
            <a:r>
              <a:rPr lang="de-CH" sz="1600" dirty="0"/>
              <a:t>Verrechenbarkeit</a:t>
            </a:r>
          </a:p>
          <a:p>
            <a:pPr lvl="1"/>
            <a:r>
              <a:rPr lang="de-CH" sz="1600" dirty="0"/>
              <a:t>Umsatz</a:t>
            </a:r>
          </a:p>
          <a:p>
            <a:pPr lvl="1"/>
            <a:r>
              <a:rPr lang="de-CH" sz="1600" dirty="0"/>
              <a:t>Durchschnittlicher Umsatz pro Kunde</a:t>
            </a:r>
          </a:p>
          <a:p>
            <a:pPr lvl="1"/>
            <a:r>
              <a:rPr lang="de-CH" sz="1600" dirty="0"/>
              <a:t>Anzahl Stunden verrechenbar und nicht verrechenbar</a:t>
            </a:r>
          </a:p>
          <a:p>
            <a:pPr lvl="1"/>
            <a:r>
              <a:rPr lang="de-CH" sz="1600" dirty="0"/>
              <a:t>Durchschnittszeiten pro Kunde</a:t>
            </a:r>
          </a:p>
          <a:p>
            <a:pPr lvl="1"/>
            <a:r>
              <a:rPr lang="de-CH" sz="1600" dirty="0"/>
              <a:t>Durchschnittlicher Erlös</a:t>
            </a:r>
          </a:p>
          <a:p>
            <a:pPr lvl="1"/>
            <a:r>
              <a:rPr lang="de-CH" sz="1600" dirty="0"/>
              <a:t>Kalkulierte Kosten für Abwesenheit</a:t>
            </a:r>
          </a:p>
          <a:p>
            <a:pPr lvl="1"/>
            <a:r>
              <a:rPr lang="de-CH" sz="1600" dirty="0"/>
              <a:t>Pro Monat</a:t>
            </a:r>
          </a:p>
          <a:p>
            <a:pPr lvl="1"/>
            <a:r>
              <a:rPr lang="de-CH" sz="1600" dirty="0"/>
              <a:t>Mehr-Jahres-Sicht</a:t>
            </a:r>
          </a:p>
          <a:p>
            <a:pPr lvl="1"/>
            <a:endParaRPr lang="de-CH" sz="1600" dirty="0"/>
          </a:p>
          <a:p>
            <a:pPr marL="457200" lvl="1" indent="0">
              <a:buNone/>
            </a:pPr>
            <a:endParaRPr lang="de-CH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Spitex-Cockpit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918" y="925201"/>
            <a:ext cx="3580401" cy="173994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918" y="2829853"/>
            <a:ext cx="3572728" cy="173994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325" y="4724957"/>
            <a:ext cx="3563321" cy="173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5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Was Sie heute erwartet</a:t>
            </a:r>
          </a:p>
        </p:txBody>
      </p:sp>
      <p:pic>
        <p:nvPicPr>
          <p:cNvPr id="3" name="Bildplatzhalter 2">
            <a:extLst>
              <a:ext uri="{FF2B5EF4-FFF2-40B4-BE49-F238E27FC236}">
                <a16:creationId xmlns:a16="http://schemas.microsoft.com/office/drawing/2014/main" id="{5968642E-D651-4FE3-92CD-35DE4B2C37B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8767" r="8767"/>
          <a:stretch/>
        </p:blipFill>
        <p:spPr/>
      </p:pic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1178219070"/>
              </p:ext>
            </p:extLst>
          </p:nvPr>
        </p:nvGraphicFramePr>
        <p:xfrm>
          <a:off x="2885977" y="1983394"/>
          <a:ext cx="8126942" cy="4007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8161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0088" y="1817083"/>
            <a:ext cx="7656512" cy="4609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Inhalt:</a:t>
            </a:r>
          </a:p>
          <a:p>
            <a:r>
              <a:rPr lang="de-CH" sz="2000" dirty="0"/>
              <a:t>Personal Kennzahlen</a:t>
            </a:r>
          </a:p>
          <a:p>
            <a:pPr lvl="1"/>
            <a:r>
              <a:rPr lang="de-CH" sz="1600" dirty="0"/>
              <a:t>Anzahl Mitarbeiter</a:t>
            </a:r>
          </a:p>
          <a:p>
            <a:pPr lvl="1"/>
            <a:r>
              <a:rPr lang="de-CH" sz="1600" dirty="0"/>
              <a:t>Arbeitszeit</a:t>
            </a:r>
          </a:p>
          <a:p>
            <a:pPr lvl="1"/>
            <a:r>
              <a:rPr lang="de-CH" sz="1600" dirty="0"/>
              <a:t>Absenzen</a:t>
            </a:r>
          </a:p>
          <a:p>
            <a:pPr lvl="1"/>
            <a:r>
              <a:rPr lang="de-CH" sz="1600" dirty="0"/>
              <a:t>Krankheit</a:t>
            </a:r>
          </a:p>
          <a:p>
            <a:pPr lvl="1"/>
            <a:r>
              <a:rPr lang="de-CH" sz="1600" dirty="0"/>
              <a:t>Unfall</a:t>
            </a:r>
          </a:p>
          <a:p>
            <a:pPr lvl="1"/>
            <a:r>
              <a:rPr lang="de-CH" sz="1600" dirty="0"/>
              <a:t>Pro Monat</a:t>
            </a:r>
          </a:p>
          <a:p>
            <a:pPr lvl="1"/>
            <a:r>
              <a:rPr lang="de-CH" sz="1600" dirty="0"/>
              <a:t>Mehr-Jahres-Sicht</a:t>
            </a:r>
            <a:endParaRPr lang="de-CH" sz="1200" dirty="0"/>
          </a:p>
          <a:p>
            <a:pPr lvl="1"/>
            <a:endParaRPr lang="de-CH" sz="1600" dirty="0"/>
          </a:p>
          <a:p>
            <a:pPr marL="457200" lvl="1" indent="0">
              <a:buNone/>
            </a:pPr>
            <a:endParaRPr lang="de-CH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Spitex-Cockpit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918" y="925201"/>
            <a:ext cx="3580401" cy="173994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918" y="2829853"/>
            <a:ext cx="3572728" cy="173994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325" y="4724957"/>
            <a:ext cx="3563321" cy="173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2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9" b="3419"/>
          <a:stretch/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Live Demo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3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5"/>
                </a:solidFill>
              </a:rPr>
              <a:t>Können wir noch Fragen beantworten?</a:t>
            </a:r>
          </a:p>
        </p:txBody>
      </p:sp>
      <p:sp>
        <p:nvSpPr>
          <p:cNvPr id="14" name="Untertitel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Vielen Dank für Ihre Aufmerksamkeit!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408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" r="1663"/>
          <a:stretch/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Einleitung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7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Vorteile der BI-Lösung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701013" y="2964444"/>
            <a:ext cx="10822650" cy="3131555"/>
          </a:xfrm>
        </p:spPr>
        <p:txBody>
          <a:bodyPr>
            <a:normAutofit/>
          </a:bodyPr>
          <a:lstStyle/>
          <a:p>
            <a:r>
              <a:rPr lang="de-CH" dirty="0"/>
              <a:t>Grafische Übersicht der Unternehmenskennzahlen</a:t>
            </a:r>
            <a:endParaRPr lang="de-DE" dirty="0"/>
          </a:p>
          <a:p>
            <a:r>
              <a:rPr lang="de-CH" dirty="0"/>
              <a:t>Schnelle kundenindividuelle Auswertungen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CH" dirty="0"/>
              <a:t>Datenanalyse</a:t>
            </a:r>
          </a:p>
          <a:p>
            <a:r>
              <a:rPr lang="de-CH" dirty="0"/>
              <a:t>Verbesserung der Entscheidungsgrundlage durch eine bessere Übersicht der Daten</a:t>
            </a:r>
          </a:p>
          <a:p>
            <a:r>
              <a:rPr lang="de-CH" dirty="0"/>
              <a:t>Unterstützung von bestehenden Auswertungen durch die Cubes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Wie kann Ihnen BI helfen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4141D1C-37EC-4D0A-84EF-1F99F7A82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13" y="1717386"/>
            <a:ext cx="4680520" cy="1111123"/>
          </a:xfrm>
          <a:prstGeom prst="rect">
            <a:avLst/>
          </a:prstGeom>
        </p:spPr>
      </p:pic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619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Vorteile der BI-Lösung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Wie kann Ihnen BI helfen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de-DE" dirty="0"/>
              <a:t>Datenintegration</a:t>
            </a:r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17" t="-27424" r="-3543" b="-24848"/>
          <a:stretch/>
        </p:blipFill>
        <p:spPr/>
      </p:pic>
      <p:sp>
        <p:nvSpPr>
          <p:cNvPr id="10" name="Textplatzhalter 9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Auswertungen</a:t>
            </a:r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4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90" t="-34328" r="-3634" b="-35486"/>
          <a:stretch/>
        </p:blipFill>
        <p:spPr/>
      </p:pic>
      <p:sp>
        <p:nvSpPr>
          <p:cNvPr id="12" name="Textplatzhalter 11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46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60" t="-40678" r="-2670" b="-41388"/>
          <a:stretch/>
        </p:blipFill>
        <p:spPr/>
      </p:pic>
      <p:sp>
        <p:nvSpPr>
          <p:cNvPr id="14" name="Textplatzhalter 13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de-DE" dirty="0"/>
              <a:t>Sicherheit</a:t>
            </a:r>
          </a:p>
        </p:txBody>
      </p:sp>
      <p:pic>
        <p:nvPicPr>
          <p:cNvPr id="2" name="Bildplatzhalter 1"/>
          <p:cNvPicPr>
            <a:picLocks noGrp="1" noChangeAspect="1"/>
          </p:cNvPicPr>
          <p:nvPr>
            <p:ph type="pic" sz="quarter" idx="48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855" t="-13484" r="-13522" b="-16149"/>
          <a:stretch/>
        </p:blipFill>
        <p:spPr/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337938" y="6671310"/>
            <a:ext cx="201613" cy="114300"/>
          </a:xfrm>
        </p:spPr>
        <p:txBody>
          <a:bodyPr/>
          <a:lstStyle/>
          <a:p>
            <a:fld id="{DB93E0DE-DE9E-43E9-A4D3-85B06637B40C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10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 descr="Rotes Bastelhaus auf blauem Hintergrund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"/>
          <a:stretch/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BI-Produktpalette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BI-Produktpalette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Cubes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11322050" y="6671310"/>
            <a:ext cx="201613" cy="114300"/>
          </a:xfrm>
        </p:spPr>
        <p:txBody>
          <a:bodyPr/>
          <a:lstStyle/>
          <a:p>
            <a:fld id="{DB93E0DE-DE9E-43E9-A4D3-85B06637B40C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8" name="Inhaltsplatzhalter 4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877583379"/>
              </p:ext>
            </p:extLst>
          </p:nvPr>
        </p:nvGraphicFramePr>
        <p:xfrm>
          <a:off x="673195" y="2034973"/>
          <a:ext cx="10413905" cy="4379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539" y="2154740"/>
            <a:ext cx="510717" cy="544918"/>
          </a:xfrm>
          <a:prstGeom prst="rect">
            <a:avLst/>
          </a:prstGeom>
        </p:spPr>
      </p:pic>
      <p:sp>
        <p:nvSpPr>
          <p:cNvPr id="11" name="Ellipse 10"/>
          <p:cNvSpPr/>
          <p:nvPr/>
        </p:nvSpPr>
        <p:spPr>
          <a:xfrm>
            <a:off x="2294121" y="5707138"/>
            <a:ext cx="706930" cy="706930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926" y="3053679"/>
            <a:ext cx="510717" cy="54491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023" y="3952061"/>
            <a:ext cx="510717" cy="544918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023" y="4867595"/>
            <a:ext cx="510717" cy="54491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227" y="5809487"/>
            <a:ext cx="510717" cy="54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5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B4D0A8-F3A2-AA9C-3128-FC4CC071F8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8</a:t>
            </a:fld>
            <a:endParaRPr lang="de-DE" dirty="0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6217DEF2-4784-33A8-F4D0-9836A7CA2F12}"/>
              </a:ext>
            </a:extLst>
          </p:cNvPr>
          <p:cNvCxnSpPr/>
          <p:nvPr/>
        </p:nvCxnSpPr>
        <p:spPr>
          <a:xfrm flipV="1">
            <a:off x="3929485" y="4024765"/>
            <a:ext cx="170009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Abgerundetes Rechteck 3">
            <a:extLst>
              <a:ext uri="{FF2B5EF4-FFF2-40B4-BE49-F238E27FC236}">
                <a16:creationId xmlns:a16="http://schemas.microsoft.com/office/drawing/2014/main" id="{442CDFF0-95AD-0FB1-A447-C146D920EAB3}"/>
              </a:ext>
            </a:extLst>
          </p:cNvPr>
          <p:cNvSpPr/>
          <p:nvPr/>
        </p:nvSpPr>
        <p:spPr>
          <a:xfrm>
            <a:off x="1539067" y="2071349"/>
            <a:ext cx="2262822" cy="381614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04C225B-06E7-84F4-9EEE-DA5EEE402B44}"/>
              </a:ext>
            </a:extLst>
          </p:cNvPr>
          <p:cNvSpPr txBox="1"/>
          <p:nvPr/>
        </p:nvSpPr>
        <p:spPr>
          <a:xfrm>
            <a:off x="3948057" y="1558675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u="sng" dirty="0"/>
              <a:t>Domis-DWH</a:t>
            </a:r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D43A9AB3-5C51-FBE0-0C76-771EC9B13D0F}"/>
              </a:ext>
            </a:extLst>
          </p:cNvPr>
          <p:cNvCxnSpPr/>
          <p:nvPr/>
        </p:nvCxnSpPr>
        <p:spPr>
          <a:xfrm flipV="1">
            <a:off x="1539067" y="2854659"/>
            <a:ext cx="226282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0979EA75-7BDD-FC44-4511-29403F9F42B6}"/>
              </a:ext>
            </a:extLst>
          </p:cNvPr>
          <p:cNvCxnSpPr/>
          <p:nvPr/>
        </p:nvCxnSpPr>
        <p:spPr>
          <a:xfrm>
            <a:off x="1544179" y="3451126"/>
            <a:ext cx="225771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Abgerundetes Rechteck 8">
            <a:extLst>
              <a:ext uri="{FF2B5EF4-FFF2-40B4-BE49-F238E27FC236}">
                <a16:creationId xmlns:a16="http://schemas.microsoft.com/office/drawing/2014/main" id="{0DC59758-EAD7-E8A2-4F8B-44DCF7BFE2C1}"/>
              </a:ext>
            </a:extLst>
          </p:cNvPr>
          <p:cNvSpPr/>
          <p:nvPr/>
        </p:nvSpPr>
        <p:spPr>
          <a:xfrm>
            <a:off x="3920767" y="2070326"/>
            <a:ext cx="1673935" cy="382432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E0EC355A-B108-F595-91DE-F0321499FC1A}"/>
              </a:ext>
            </a:extLst>
          </p:cNvPr>
          <p:cNvSpPr txBox="1"/>
          <p:nvPr/>
        </p:nvSpPr>
        <p:spPr>
          <a:xfrm>
            <a:off x="2333088" y="155409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u="sng" dirty="0"/>
              <a:t>ERP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EF473F5E-CBDA-FF50-C50B-09DED278C4D2}"/>
              </a:ext>
            </a:extLst>
          </p:cNvPr>
          <p:cNvSpPr txBox="1"/>
          <p:nvPr/>
        </p:nvSpPr>
        <p:spPr>
          <a:xfrm>
            <a:off x="5864859" y="154804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b="1" u="sng" dirty="0"/>
              <a:t>Indiv.</a:t>
            </a:r>
          </a:p>
        </p:txBody>
      </p:sp>
      <p:sp>
        <p:nvSpPr>
          <p:cNvPr id="78" name="Abgerundetes Rechteck 17">
            <a:extLst>
              <a:ext uri="{FF2B5EF4-FFF2-40B4-BE49-F238E27FC236}">
                <a16:creationId xmlns:a16="http://schemas.microsoft.com/office/drawing/2014/main" id="{D28B27A1-85D1-4D79-1EA3-C940AFF44D8C}"/>
              </a:ext>
            </a:extLst>
          </p:cNvPr>
          <p:cNvSpPr/>
          <p:nvPr/>
        </p:nvSpPr>
        <p:spPr>
          <a:xfrm>
            <a:off x="5750330" y="4912572"/>
            <a:ext cx="1201368" cy="9468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D3A5BBD-3AAA-3A30-CFFC-E382DD449530}"/>
              </a:ext>
            </a:extLst>
          </p:cNvPr>
          <p:cNvSpPr txBox="1"/>
          <p:nvPr/>
        </p:nvSpPr>
        <p:spPr>
          <a:xfrm>
            <a:off x="5725679" y="4911209"/>
            <a:ext cx="112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u="sng" dirty="0"/>
              <a:t>Indiv.-DWH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0DC474C0-027F-39D2-02D4-132EEE355076}"/>
              </a:ext>
            </a:extLst>
          </p:cNvPr>
          <p:cNvSpPr txBox="1"/>
          <p:nvPr/>
        </p:nvSpPr>
        <p:spPr>
          <a:xfrm>
            <a:off x="7267314" y="1560369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b="1" u="sng" dirty="0"/>
              <a:t>OLAP</a:t>
            </a:r>
          </a:p>
        </p:txBody>
      </p:sp>
      <p:sp>
        <p:nvSpPr>
          <p:cNvPr id="81" name="Abgerundetes Rechteck 20">
            <a:extLst>
              <a:ext uri="{FF2B5EF4-FFF2-40B4-BE49-F238E27FC236}">
                <a16:creationId xmlns:a16="http://schemas.microsoft.com/office/drawing/2014/main" id="{2ABA77F4-39B1-3856-886F-455573E399F6}"/>
              </a:ext>
            </a:extLst>
          </p:cNvPr>
          <p:cNvSpPr/>
          <p:nvPr/>
        </p:nvSpPr>
        <p:spPr>
          <a:xfrm>
            <a:off x="7117881" y="2070329"/>
            <a:ext cx="1329238" cy="284088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B2F4EBB9-CA15-D0CF-63CF-F2C1B0492FC5}"/>
              </a:ext>
            </a:extLst>
          </p:cNvPr>
          <p:cNvSpPr txBox="1"/>
          <p:nvPr/>
        </p:nvSpPr>
        <p:spPr>
          <a:xfrm>
            <a:off x="7123580" y="2057493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u="sng" dirty="0"/>
              <a:t>NEXUS-Cubes</a:t>
            </a:r>
          </a:p>
        </p:txBody>
      </p:sp>
      <p:pic>
        <p:nvPicPr>
          <p:cNvPr id="83" name="Grafik 82">
            <a:extLst>
              <a:ext uri="{FF2B5EF4-FFF2-40B4-BE49-F238E27FC236}">
                <a16:creationId xmlns:a16="http://schemas.microsoft.com/office/drawing/2014/main" id="{DF613D5D-489E-DA23-D045-A43A669F1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1" y="2371763"/>
            <a:ext cx="996802" cy="340055"/>
          </a:xfrm>
          <a:prstGeom prst="rect">
            <a:avLst/>
          </a:prstGeom>
        </p:spPr>
      </p:pic>
      <p:sp>
        <p:nvSpPr>
          <p:cNvPr id="89" name="Nach oben gekrümmter Pfeil 34">
            <a:extLst>
              <a:ext uri="{FF2B5EF4-FFF2-40B4-BE49-F238E27FC236}">
                <a16:creationId xmlns:a16="http://schemas.microsoft.com/office/drawing/2014/main" id="{039E662C-498F-FDF7-EE05-3EBC12411F27}"/>
              </a:ext>
            </a:extLst>
          </p:cNvPr>
          <p:cNvSpPr/>
          <p:nvPr/>
        </p:nvSpPr>
        <p:spPr>
          <a:xfrm>
            <a:off x="2089948" y="6009529"/>
            <a:ext cx="2565229" cy="668428"/>
          </a:xfrm>
          <a:prstGeom prst="curvedUp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  <p:sp>
        <p:nvSpPr>
          <p:cNvPr id="90" name="Nach oben gekrümmter Pfeil 35">
            <a:extLst>
              <a:ext uri="{FF2B5EF4-FFF2-40B4-BE49-F238E27FC236}">
                <a16:creationId xmlns:a16="http://schemas.microsoft.com/office/drawing/2014/main" id="{3C3DF679-8C63-3105-8CDB-0FFE64522DC7}"/>
              </a:ext>
            </a:extLst>
          </p:cNvPr>
          <p:cNvSpPr/>
          <p:nvPr/>
        </p:nvSpPr>
        <p:spPr>
          <a:xfrm>
            <a:off x="5127719" y="6063736"/>
            <a:ext cx="2832902" cy="614221"/>
          </a:xfrm>
          <a:prstGeom prst="curvedUp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B0D468A-3E81-9A76-8AA2-6EFF15AFA92C}"/>
              </a:ext>
            </a:extLst>
          </p:cNvPr>
          <p:cNvSpPr txBox="1"/>
          <p:nvPr/>
        </p:nvSpPr>
        <p:spPr>
          <a:xfrm>
            <a:off x="2427069" y="6033195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err="1"/>
              <a:t>E</a:t>
            </a:r>
            <a:r>
              <a:rPr lang="de-CH" sz="900" dirty="0" err="1"/>
              <a:t>xtraction</a:t>
            </a:r>
            <a:r>
              <a:rPr lang="de-CH" sz="2400" b="1" dirty="0"/>
              <a:t> T</a:t>
            </a:r>
            <a:r>
              <a:rPr lang="de-CH" sz="900" dirty="0"/>
              <a:t>ransformation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C63E3BA6-11E4-1F83-B3FA-A31D6D12CE6F}"/>
              </a:ext>
            </a:extLst>
          </p:cNvPr>
          <p:cNvSpPr txBox="1"/>
          <p:nvPr/>
        </p:nvSpPr>
        <p:spPr>
          <a:xfrm>
            <a:off x="6652593" y="6118771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L</a:t>
            </a:r>
            <a:r>
              <a:rPr lang="de-CH" sz="900" dirty="0"/>
              <a:t>oad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A1567F25-7C46-7C74-E96A-72FA68C6BDD7}"/>
              </a:ext>
            </a:extLst>
          </p:cNvPr>
          <p:cNvSpPr txBox="1"/>
          <p:nvPr/>
        </p:nvSpPr>
        <p:spPr>
          <a:xfrm>
            <a:off x="2189762" y="2367075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 err="1">
                <a:solidFill>
                  <a:schemeClr val="bg1">
                    <a:lumMod val="50000"/>
                  </a:schemeClr>
                </a:solidFill>
              </a:rPr>
              <a:t>Finance</a:t>
            </a:r>
            <a:endParaRPr lang="de-CH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3BCF77DE-A2C1-DC49-85F3-C072C12A3AE4}"/>
              </a:ext>
            </a:extLst>
          </p:cNvPr>
          <p:cNvSpPr txBox="1"/>
          <p:nvPr/>
        </p:nvSpPr>
        <p:spPr>
          <a:xfrm>
            <a:off x="2183766" y="2990055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</a:rPr>
              <a:t>Personal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8F3EB725-6882-3899-EAD5-CB11A26917AE}"/>
              </a:ext>
            </a:extLst>
          </p:cNvPr>
          <p:cNvSpPr txBox="1"/>
          <p:nvPr/>
        </p:nvSpPr>
        <p:spPr>
          <a:xfrm>
            <a:off x="2177736" y="3572042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</a:rPr>
              <a:t>Pers-Planung</a:t>
            </a:r>
          </a:p>
        </p:txBody>
      </p: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AD0A0CCE-6633-6C5F-340D-AF800834D43A}"/>
              </a:ext>
            </a:extLst>
          </p:cNvPr>
          <p:cNvCxnSpPr/>
          <p:nvPr/>
        </p:nvCxnSpPr>
        <p:spPr>
          <a:xfrm>
            <a:off x="1549291" y="4033114"/>
            <a:ext cx="2252598" cy="34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A66B166D-5B51-9BBB-E012-630D4A4FB48E}"/>
              </a:ext>
            </a:extLst>
          </p:cNvPr>
          <p:cNvSpPr txBox="1"/>
          <p:nvPr/>
        </p:nvSpPr>
        <p:spPr>
          <a:xfrm>
            <a:off x="2190702" y="4164381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</a:rPr>
              <a:t>Heim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E86F63BB-EBA4-E556-ED69-FD47FC04A026}"/>
              </a:ext>
            </a:extLst>
          </p:cNvPr>
          <p:cNvSpPr txBox="1"/>
          <p:nvPr/>
        </p:nvSpPr>
        <p:spPr>
          <a:xfrm>
            <a:off x="2177736" y="472828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</a:rPr>
              <a:t>Spitex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A43CE772-9936-625D-741C-86FE5499FBE1}"/>
              </a:ext>
            </a:extLst>
          </p:cNvPr>
          <p:cNvCxnSpPr/>
          <p:nvPr/>
        </p:nvCxnSpPr>
        <p:spPr>
          <a:xfrm>
            <a:off x="1550395" y="5201827"/>
            <a:ext cx="225149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3723BC0E-54E1-7D4D-0E98-5367CEE5B4CD}"/>
              </a:ext>
            </a:extLst>
          </p:cNvPr>
          <p:cNvCxnSpPr/>
          <p:nvPr/>
        </p:nvCxnSpPr>
        <p:spPr>
          <a:xfrm>
            <a:off x="1514599" y="4607564"/>
            <a:ext cx="22872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feld 100">
            <a:extLst>
              <a:ext uri="{FF2B5EF4-FFF2-40B4-BE49-F238E27FC236}">
                <a16:creationId xmlns:a16="http://schemas.microsoft.com/office/drawing/2014/main" id="{F389F558-094A-D3BA-1A91-33A73BF53D93}"/>
              </a:ext>
            </a:extLst>
          </p:cNvPr>
          <p:cNvSpPr txBox="1"/>
          <p:nvPr/>
        </p:nvSpPr>
        <p:spPr>
          <a:xfrm>
            <a:off x="2195199" y="5299448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</a:rPr>
              <a:t>Pflege-Planung</a:t>
            </a:r>
          </a:p>
        </p:txBody>
      </p:sp>
      <p:pic>
        <p:nvPicPr>
          <p:cNvPr id="102" name="Grafik 101">
            <a:extLst>
              <a:ext uri="{FF2B5EF4-FFF2-40B4-BE49-F238E27FC236}">
                <a16:creationId xmlns:a16="http://schemas.microsoft.com/office/drawing/2014/main" id="{B243270E-8833-8538-A3D3-AF1CB6C850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59" y="2325097"/>
            <a:ext cx="481111" cy="481111"/>
          </a:xfrm>
          <a:prstGeom prst="rect">
            <a:avLst/>
          </a:prstGeom>
        </p:spPr>
      </p:pic>
      <p:pic>
        <p:nvPicPr>
          <p:cNvPr id="103" name="Grafik 102">
            <a:extLst>
              <a:ext uri="{FF2B5EF4-FFF2-40B4-BE49-F238E27FC236}">
                <a16:creationId xmlns:a16="http://schemas.microsoft.com/office/drawing/2014/main" id="{02A3EFE0-7846-7673-157B-02D9F6755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479" y="2913635"/>
            <a:ext cx="481111" cy="481111"/>
          </a:xfrm>
          <a:prstGeom prst="rect">
            <a:avLst/>
          </a:prstGeom>
        </p:spPr>
      </p:pic>
      <p:pic>
        <p:nvPicPr>
          <p:cNvPr id="104" name="Grafik 103">
            <a:extLst>
              <a:ext uri="{FF2B5EF4-FFF2-40B4-BE49-F238E27FC236}">
                <a16:creationId xmlns:a16="http://schemas.microsoft.com/office/drawing/2014/main" id="{3C119268-65D4-1CC2-0024-9E17D9B034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60" y="3499512"/>
            <a:ext cx="481111" cy="481111"/>
          </a:xfrm>
          <a:prstGeom prst="rect">
            <a:avLst/>
          </a:prstGeom>
        </p:spPr>
      </p:pic>
      <p:pic>
        <p:nvPicPr>
          <p:cNvPr id="105" name="Grafik 104">
            <a:extLst>
              <a:ext uri="{FF2B5EF4-FFF2-40B4-BE49-F238E27FC236}">
                <a16:creationId xmlns:a16="http://schemas.microsoft.com/office/drawing/2014/main" id="{79A93058-8F7A-340D-69E3-05DEC2F497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16" y="4074803"/>
            <a:ext cx="481111" cy="481111"/>
          </a:xfrm>
          <a:prstGeom prst="rect">
            <a:avLst/>
          </a:prstGeom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EA1A9DE1-115D-5173-8EB4-2F1B12CB1B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58" y="4670118"/>
            <a:ext cx="481111" cy="481111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B1AB1251-C387-00D2-C3FC-B2AA473C633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132" y="5246053"/>
            <a:ext cx="481111" cy="481111"/>
          </a:xfrm>
          <a:prstGeom prst="rect">
            <a:avLst/>
          </a:prstGeom>
        </p:spPr>
      </p:pic>
      <p:pic>
        <p:nvPicPr>
          <p:cNvPr id="110" name="Grafik 109">
            <a:extLst>
              <a:ext uri="{FF2B5EF4-FFF2-40B4-BE49-F238E27FC236}">
                <a16:creationId xmlns:a16="http://schemas.microsoft.com/office/drawing/2014/main" id="{FCFBAD85-1CDA-2D65-9D86-04449F7C9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747" y="5245560"/>
            <a:ext cx="498388" cy="559665"/>
          </a:xfrm>
          <a:prstGeom prst="rect">
            <a:avLst/>
          </a:prstGeom>
        </p:spPr>
      </p:pic>
      <p:sp>
        <p:nvSpPr>
          <p:cNvPr id="111" name="Abgerundetes Rechteck 78">
            <a:extLst>
              <a:ext uri="{FF2B5EF4-FFF2-40B4-BE49-F238E27FC236}">
                <a16:creationId xmlns:a16="http://schemas.microsoft.com/office/drawing/2014/main" id="{589E3D49-93B8-A47B-5BE8-8D3039411FB1}"/>
              </a:ext>
            </a:extLst>
          </p:cNvPr>
          <p:cNvSpPr/>
          <p:nvPr/>
        </p:nvSpPr>
        <p:spPr>
          <a:xfrm>
            <a:off x="7158790" y="4987996"/>
            <a:ext cx="1288328" cy="90127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59E925E1-4DBF-B643-5F47-3E9B128AAC7E}"/>
              </a:ext>
            </a:extLst>
          </p:cNvPr>
          <p:cNvSpPr txBox="1"/>
          <p:nvPr/>
        </p:nvSpPr>
        <p:spPr>
          <a:xfrm>
            <a:off x="7224835" y="5006271"/>
            <a:ext cx="1243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u="sng" dirty="0"/>
              <a:t>Indiv.-Cubes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53561384-5E51-D23D-9DFF-E60AAEE54FBE}"/>
              </a:ext>
            </a:extLst>
          </p:cNvPr>
          <p:cNvSpPr txBox="1"/>
          <p:nvPr/>
        </p:nvSpPr>
        <p:spPr>
          <a:xfrm>
            <a:off x="8652725" y="1551135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b="1" u="sng" dirty="0"/>
              <a:t>Analyse</a:t>
            </a:r>
          </a:p>
        </p:txBody>
      </p:sp>
      <p:pic>
        <p:nvPicPr>
          <p:cNvPr id="114" name="Grafik 113">
            <a:extLst>
              <a:ext uri="{FF2B5EF4-FFF2-40B4-BE49-F238E27FC236}">
                <a16:creationId xmlns:a16="http://schemas.microsoft.com/office/drawing/2014/main" id="{ADA965E2-9600-6A48-8913-7A6BC018DF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1623" y="1990514"/>
            <a:ext cx="918858" cy="918858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F8516FC0-78BE-E57E-5113-003A542CDA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/>
        </p:blipFill>
        <p:spPr>
          <a:xfrm>
            <a:off x="8771623" y="2977563"/>
            <a:ext cx="918858" cy="918858"/>
          </a:xfrm>
          <a:prstGeom prst="rect">
            <a:avLst/>
          </a:prstGeom>
        </p:spPr>
      </p:pic>
      <p:pic>
        <p:nvPicPr>
          <p:cNvPr id="116" name="Grafik 115">
            <a:extLst>
              <a:ext uri="{FF2B5EF4-FFF2-40B4-BE49-F238E27FC236}">
                <a16:creationId xmlns:a16="http://schemas.microsoft.com/office/drawing/2014/main" id="{6DD0FC68-8E53-0E4B-4817-C15CCD532E3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rcRect/>
          <a:stretch/>
        </p:blipFill>
        <p:spPr>
          <a:xfrm>
            <a:off x="8619412" y="4074803"/>
            <a:ext cx="1223280" cy="688094"/>
          </a:xfrm>
          <a:prstGeom prst="rect">
            <a:avLst/>
          </a:prstGeom>
        </p:spPr>
      </p:pic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049157F3-6387-160E-D546-065D678588D2}"/>
              </a:ext>
            </a:extLst>
          </p:cNvPr>
          <p:cNvCxnSpPr/>
          <p:nvPr/>
        </p:nvCxnSpPr>
        <p:spPr>
          <a:xfrm flipV="1">
            <a:off x="3899825" y="2865908"/>
            <a:ext cx="170009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7F6DCF7B-CF81-02DD-C454-9F46E6E9F98B}"/>
              </a:ext>
            </a:extLst>
          </p:cNvPr>
          <p:cNvCxnSpPr/>
          <p:nvPr/>
        </p:nvCxnSpPr>
        <p:spPr>
          <a:xfrm flipV="1">
            <a:off x="3917211" y="4613900"/>
            <a:ext cx="170009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A4DA7675-A85E-E2A9-55C2-46E5D539D8A4}"/>
              </a:ext>
            </a:extLst>
          </p:cNvPr>
          <p:cNvCxnSpPr/>
          <p:nvPr/>
        </p:nvCxnSpPr>
        <p:spPr>
          <a:xfrm flipV="1">
            <a:off x="3911074" y="5215318"/>
            <a:ext cx="170009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2" name="Grafik 121">
            <a:extLst>
              <a:ext uri="{FF2B5EF4-FFF2-40B4-BE49-F238E27FC236}">
                <a16:creationId xmlns:a16="http://schemas.microsoft.com/office/drawing/2014/main" id="{9C6AEC2A-1065-B060-85A6-9EEA046E9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986" y="3152757"/>
            <a:ext cx="1265763" cy="1421389"/>
          </a:xfrm>
          <a:prstGeom prst="rect">
            <a:avLst/>
          </a:prstGeom>
        </p:spPr>
      </p:pic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5B23DC3B-8D69-34BC-CAD9-7B23BFFDEED5}"/>
              </a:ext>
            </a:extLst>
          </p:cNvPr>
          <p:cNvCxnSpPr/>
          <p:nvPr/>
        </p:nvCxnSpPr>
        <p:spPr>
          <a:xfrm flipV="1">
            <a:off x="3898800" y="3460171"/>
            <a:ext cx="1700092" cy="2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4">
            <a:extLst>
              <a:ext uri="{FF2B5EF4-FFF2-40B4-BE49-F238E27FC236}">
                <a16:creationId xmlns:a16="http://schemas.microsoft.com/office/drawing/2014/main" id="{81D43B58-2CC3-8385-BA37-811133619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/>
          <a:lstStyle/>
          <a:p>
            <a:r>
              <a:rPr lang="de-DE" dirty="0"/>
              <a:t>BI-Produktpalette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EB7874CA-21CF-39E6-64F6-D157D8829A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/>
          <a:lstStyle/>
          <a:p>
            <a:r>
              <a:rPr lang="de-DE" dirty="0"/>
              <a:t>Cubes</a:t>
            </a:r>
          </a:p>
        </p:txBody>
      </p:sp>
    </p:spTree>
    <p:extLst>
      <p:ext uri="{BB962C8B-B14F-4D97-AF65-F5344CB8AC3E}">
        <p14:creationId xmlns:p14="http://schemas.microsoft.com/office/powerpoint/2010/main" val="145962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" r="1663"/>
          <a:stretch/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Cockpits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xus">
  <a:themeElements>
    <a:clrScheme name="Nexu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2293A"/>
      </a:accent1>
      <a:accent2>
        <a:srgbClr val="2F3E66"/>
      </a:accent2>
      <a:accent3>
        <a:srgbClr val="E8ECF0"/>
      </a:accent3>
      <a:accent4>
        <a:srgbClr val="F6F7F9"/>
      </a:accent4>
      <a:accent5>
        <a:srgbClr val="B80F2E"/>
      </a:accent5>
      <a:accent6>
        <a:srgbClr val="FFFFFF"/>
      </a:accent6>
      <a:hlink>
        <a:srgbClr val="703DD7"/>
      </a:hlink>
      <a:folHlink>
        <a:srgbClr val="9974E2"/>
      </a:folHlink>
    </a:clrScheme>
    <a:fontScheme name="NEXUS">
      <a:majorFont>
        <a:latin typeface="HelveticaNeue LT 55 Roman"/>
        <a:ea typeface=""/>
        <a:cs typeface=""/>
      </a:majorFont>
      <a:minorFont>
        <a:latin typeface="HelveticaNeue LT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X_PPT-Vorlage_SCHWEIZ-08-2020.potx" id="{D17D32ED-6804-4A47-819F-E0A984B4BB03}" vid="{77F1C330-1F90-4583-8CA6-3A94C6C22A2F}"/>
    </a:ext>
  </a:extLst>
</a:theme>
</file>

<file path=ppt/theme/theme2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NX_PPT-Vorlage_SCHWEIZ-08-2020</Template>
  <TotalTime>0</TotalTime>
  <Words>437</Words>
  <Application>Microsoft Office PowerPoint</Application>
  <PresentationFormat>Benutzerdefiniert</PresentationFormat>
  <Paragraphs>198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0" baseType="lpstr">
      <vt:lpstr>Arial</vt:lpstr>
      <vt:lpstr>Helvetica 55 Roman</vt:lpstr>
      <vt:lpstr>Helvetica Neue</vt:lpstr>
      <vt:lpstr>Helvetica Neue LT 55 Roman</vt:lpstr>
      <vt:lpstr>HelveticaNeue LT 43 LightEx</vt:lpstr>
      <vt:lpstr>HelveticaNeue LT 55 Roman</vt:lpstr>
      <vt:lpstr>HelveticaNeueLT Pro 55 Roman</vt:lpstr>
      <vt:lpstr>nexus</vt:lpstr>
      <vt:lpstr>NEXUS / Bi</vt:lpstr>
      <vt:lpstr>Agenda</vt:lpstr>
      <vt:lpstr>Einleitung</vt:lpstr>
      <vt:lpstr>Vorteile der BI-Lösung</vt:lpstr>
      <vt:lpstr>Vorteile der BI-Lösung</vt:lpstr>
      <vt:lpstr>BI-Produktpalette</vt:lpstr>
      <vt:lpstr>BI-Produktpalette</vt:lpstr>
      <vt:lpstr>BI-Produktpalette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Cockpits</vt:lpstr>
      <vt:lpstr>Live Demo</vt:lpstr>
      <vt:lpstr>Können wir noch Fragen beantworten?</vt:lpstr>
    </vt:vector>
  </TitlesOfParts>
  <Company>Nexus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Vorgehen bei der Präsentationserstellung</dc:title>
  <dc:creator>Sara Lauber</dc:creator>
  <cp:lastModifiedBy>Dominik Weber</cp:lastModifiedBy>
  <cp:revision>79</cp:revision>
  <dcterms:created xsi:type="dcterms:W3CDTF">2022-04-12T12:23:42Z</dcterms:created>
  <dcterms:modified xsi:type="dcterms:W3CDTF">2024-10-21T13:29:57Z</dcterms:modified>
</cp:coreProperties>
</file>